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51"/>
  </p:notesMasterIdLst>
  <p:handoutMasterIdLst>
    <p:handoutMasterId r:id="rId52"/>
  </p:handoutMasterIdLst>
  <p:sldIdLst>
    <p:sldId id="2727" r:id="rId2"/>
    <p:sldId id="2822" r:id="rId3"/>
    <p:sldId id="2586" r:id="rId4"/>
    <p:sldId id="2821" r:id="rId5"/>
    <p:sldId id="2823" r:id="rId6"/>
    <p:sldId id="1858" r:id="rId7"/>
    <p:sldId id="2418" r:id="rId8"/>
    <p:sldId id="2672" r:id="rId9"/>
    <p:sldId id="2824" r:id="rId10"/>
    <p:sldId id="2825" r:id="rId11"/>
    <p:sldId id="2826" r:id="rId12"/>
    <p:sldId id="2425" r:id="rId13"/>
    <p:sldId id="2813" r:id="rId14"/>
    <p:sldId id="2818" r:id="rId15"/>
    <p:sldId id="2421" r:id="rId16"/>
    <p:sldId id="2816" r:id="rId17"/>
    <p:sldId id="2820" r:id="rId18"/>
    <p:sldId id="2828" r:id="rId19"/>
    <p:sldId id="2615" r:id="rId20"/>
    <p:sldId id="2748" r:id="rId21"/>
    <p:sldId id="2549" r:id="rId22"/>
    <p:sldId id="2737" r:id="rId23"/>
    <p:sldId id="2765" r:id="rId24"/>
    <p:sldId id="2407" r:id="rId25"/>
    <p:sldId id="2541" r:id="rId26"/>
    <p:sldId id="2451" r:id="rId27"/>
    <p:sldId id="2716" r:id="rId28"/>
    <p:sldId id="2414" r:id="rId29"/>
    <p:sldId id="2746" r:id="rId30"/>
    <p:sldId id="2584" r:id="rId31"/>
    <p:sldId id="2558" r:id="rId32"/>
    <p:sldId id="2559" r:id="rId33"/>
    <p:sldId id="1841" r:id="rId34"/>
    <p:sldId id="1901" r:id="rId35"/>
    <p:sldId id="1904" r:id="rId36"/>
    <p:sldId id="1902" r:id="rId37"/>
    <p:sldId id="1929" r:id="rId38"/>
    <p:sldId id="1930" r:id="rId39"/>
    <p:sldId id="2753" r:id="rId40"/>
    <p:sldId id="1903" r:id="rId41"/>
    <p:sldId id="2752" r:id="rId42"/>
    <p:sldId id="2751" r:id="rId43"/>
    <p:sldId id="2470" r:id="rId44"/>
    <p:sldId id="2601" r:id="rId45"/>
    <p:sldId id="2754" r:id="rId46"/>
    <p:sldId id="1875" r:id="rId47"/>
    <p:sldId id="2827" r:id="rId48"/>
    <p:sldId id="2812" r:id="rId49"/>
    <p:sldId id="273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8F"/>
    <a:srgbClr val="F37440"/>
    <a:srgbClr val="2C895B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41"/>
    <p:restoredTop sz="97532"/>
  </p:normalViewPr>
  <p:slideViewPr>
    <p:cSldViewPr snapToGrid="0" snapToObjects="1">
      <p:cViewPr varScale="1">
        <p:scale>
          <a:sx n="225" d="100"/>
          <a:sy n="225" d="100"/>
        </p:scale>
        <p:origin x="184" y="128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10/18/22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0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44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E541-0FA0-7325-FAE6-FF6014CFC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084" b="81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284A5-52D4-8248-9994-D0170CAABD85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ED540-6ECC-2942-B690-AC4C269DE378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22F4F-95EB-1E40-AA80-EC7B49667196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643405D-EA58-B94C-A9D2-BB181E7F76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4927" y="3620043"/>
            <a:ext cx="11562146" cy="3918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200" smtClean="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effectLst/>
                <a:latin typeface="Arial" panose="020B0604020202020204" pitchFamily="34" charset="0"/>
              </a:rPr>
              <a:t>Subtitle Placeholder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8EDE4DD-7794-F84D-8B90-2BC29150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4927" y="2675509"/>
            <a:ext cx="11562146" cy="928687"/>
          </a:xfrm>
        </p:spPr>
        <p:txBody>
          <a:bodyPr t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85957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84EB81-7E87-E543-B9C5-F004B31BFEC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" y="22721"/>
            <a:ext cx="1219200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EF8491F3-8B7D-3728-1E8C-7A65FF876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10203" r="5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564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6" r:id="rId2"/>
    <p:sldLayoutId id="2147483768" r:id="rId3"/>
    <p:sldLayoutId id="2147483769" r:id="rId4"/>
    <p:sldLayoutId id="2147483774" r:id="rId5"/>
    <p:sldLayoutId id="2147483794" r:id="rId6"/>
    <p:sldLayoutId id="2147483772" r:id="rId7"/>
    <p:sldLayoutId id="2147483773" r:id="rId8"/>
    <p:sldLayoutId id="2147483795" r:id="rId9"/>
    <p:sldLayoutId id="2147483796" r:id="rId10"/>
    <p:sldLayoutId id="2147483778" r:id="rId11"/>
    <p:sldLayoutId id="2147483779" r:id="rId12"/>
    <p:sldLayoutId id="2147483782" r:id="rId13"/>
    <p:sldLayoutId id="2147483790" r:id="rId14"/>
    <p:sldLayoutId id="2147483793" r:id="rId15"/>
    <p:sldLayoutId id="2147483797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4409268" y="1492341"/>
            <a:ext cx="3373465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Programming Part 3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C9A09E-A530-3F82-B278-44BEB0A58F73}"/>
              </a:ext>
            </a:extLst>
          </p:cNvPr>
          <p:cNvSpPr txBox="1">
            <a:spLocks/>
          </p:cNvSpPr>
          <p:nvPr/>
        </p:nvSpPr>
        <p:spPr>
          <a:xfrm>
            <a:off x="4217761" y="2185305"/>
            <a:ext cx="375647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8 – Oct 18, 2022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Version 1.03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19536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 =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not safe!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/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'e'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1FF68-E179-E7AB-7515-9FF1FC76FCB4}"/>
              </a:ext>
            </a:extLst>
          </p:cNvPr>
          <p:cNvSpPr txBox="1"/>
          <p:nvPr/>
        </p:nvSpPr>
        <p:spPr>
          <a:xfrm>
            <a:off x="413392" y="6091535"/>
            <a:ext cx="7712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 we modify characters in </a:t>
            </a:r>
            <a:r>
              <a:rPr lang="en-US" b="1" dirty="0" err="1">
                <a:solidFill>
                  <a:schemeClr val="accent6"/>
                </a:solidFill>
              </a:rPr>
              <a:t>myFunc</a:t>
            </a:r>
            <a:r>
              <a:rPr lang="en-US" dirty="0">
                <a:solidFill>
                  <a:schemeClr val="accent6"/>
                </a:solidFill>
              </a:rPr>
              <a:t>, the changes will persist back in </a:t>
            </a:r>
            <a:r>
              <a:rPr lang="en-US" b="1" dirty="0">
                <a:solidFill>
                  <a:schemeClr val="accent6"/>
                </a:solidFill>
              </a:rPr>
              <a:t>main</a:t>
            </a:r>
            <a:r>
              <a:rPr lang="en-US" dirty="0">
                <a:solidFill>
                  <a:schemeClr val="accent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573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19536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 =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not safe!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1018362"/>
              </p:ext>
            </p:extLst>
          </p:nvPr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'y'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1FF68-E179-E7AB-7515-9FF1FC76FCB4}"/>
              </a:ext>
            </a:extLst>
          </p:cNvPr>
          <p:cNvSpPr txBox="1"/>
          <p:nvPr/>
        </p:nvSpPr>
        <p:spPr>
          <a:xfrm>
            <a:off x="413392" y="6091535"/>
            <a:ext cx="7712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 we modify characters in </a:t>
            </a:r>
            <a:r>
              <a:rPr lang="en-US" b="1" dirty="0" err="1">
                <a:solidFill>
                  <a:schemeClr val="accent6"/>
                </a:solidFill>
              </a:rPr>
              <a:t>myFunc</a:t>
            </a:r>
            <a:r>
              <a:rPr lang="en-US" dirty="0">
                <a:solidFill>
                  <a:schemeClr val="accent6"/>
                </a:solidFill>
              </a:rPr>
              <a:t>, the changes will persist back in </a:t>
            </a:r>
            <a:r>
              <a:rPr lang="en-US" b="1" dirty="0">
                <a:solidFill>
                  <a:schemeClr val="accent6"/>
                </a:solidFill>
              </a:rPr>
              <a:t>main</a:t>
            </a:r>
            <a:r>
              <a:rPr lang="en-US" dirty="0">
                <a:solidFill>
                  <a:schemeClr val="accent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030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287224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7045415" y="3810788"/>
            <a:ext cx="3822093" cy="28496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1D65868-A130-3250-3B9B-27F8A2A5DA23}"/>
              </a:ext>
            </a:extLst>
          </p:cNvPr>
          <p:cNvSpPr txBox="1">
            <a:spLocks/>
          </p:cNvSpPr>
          <p:nvPr/>
        </p:nvSpPr>
        <p:spPr>
          <a:xfrm>
            <a:off x="6552723" y="594312"/>
            <a:ext cx="4594934" cy="480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7485477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321433"/>
            <a:ext cx="4368319" cy="3372688"/>
            <a:chOff x="226830" y="3043809"/>
            <a:chExt cx="4368319" cy="33726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3043809"/>
              <a:ext cx="2964727" cy="3372688"/>
              <a:chOff x="226830" y="3043809"/>
              <a:chExt cx="2964727" cy="337268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3043809"/>
                <a:ext cx="2605272" cy="3372688"/>
                <a:chOff x="7027378" y="1334034"/>
                <a:chExt cx="2605272" cy="337268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81831" y="1334034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3016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(*p++)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 - 1);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(), </a:t>
            </a:r>
            <a:r>
              <a:rPr lang="en-US" dirty="0" err="1"/>
              <a:t>strncpy</a:t>
            </a:r>
            <a:r>
              <a:rPr lang="en-US" dirty="0"/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D026BA-42CF-CF42-8EB1-6A1ED97585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835293"/>
            <a:ext cx="11424516" cy="9400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copy an array</a:t>
            </a:r>
            <a:r>
              <a:rPr lang="en-US" dirty="0"/>
              <a:t>, you </a:t>
            </a:r>
            <a:r>
              <a:rPr lang="en-US" dirty="0">
                <a:solidFill>
                  <a:srgbClr val="0070C0"/>
                </a:solidFill>
              </a:rPr>
              <a:t>must copy each character </a:t>
            </a:r>
            <a:r>
              <a:rPr lang="en-US" dirty="0">
                <a:solidFill>
                  <a:schemeClr val="tx2"/>
                </a:solidFill>
              </a:rPr>
              <a:t>from source to destination array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Watch overwrites: </a:t>
            </a:r>
            <a:r>
              <a:rPr lang="en-US" dirty="0" err="1"/>
              <a:t>strcpy</a:t>
            </a:r>
            <a:r>
              <a:rPr lang="en-US" dirty="0"/>
              <a:t> assumes the target array size is equal or larger than source array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5E271B-97EA-D744-AF7A-CCF484704B93}"/>
              </a:ext>
            </a:extLst>
          </p:cNvPr>
          <p:cNvSpPr/>
          <p:nvPr/>
        </p:nvSpPr>
        <p:spPr bwMode="auto">
          <a:xfrm>
            <a:off x="505421" y="3795017"/>
            <a:ext cx="5121282" cy="298595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(*s0++ = *s1++)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5527B3-4EA6-134F-B0AD-8C869ABA57B2}"/>
              </a:ext>
            </a:extLst>
          </p:cNvPr>
          <p:cNvSpPr/>
          <p:nvPr/>
        </p:nvSpPr>
        <p:spPr bwMode="auto">
          <a:xfrm>
            <a:off x="1227161" y="2874979"/>
            <a:ext cx="3425162" cy="7151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str1[80];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1D84D4-976D-244B-9C99-27362F044B83}"/>
              </a:ext>
            </a:extLst>
          </p:cNvPr>
          <p:cNvSpPr/>
          <p:nvPr/>
        </p:nvSpPr>
        <p:spPr bwMode="auto">
          <a:xfrm>
            <a:off x="5951924" y="3885105"/>
            <a:ext cx="5975853" cy="285289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*s1,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((*s0++ = *s1++)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AB86D7F-F6B9-2A47-83EC-AEDB86B094F9}"/>
              </a:ext>
            </a:extLst>
          </p:cNvPr>
          <p:cNvSpPr/>
          <p:nvPr/>
        </p:nvSpPr>
        <p:spPr bwMode="auto">
          <a:xfrm>
            <a:off x="6227545" y="2122442"/>
            <a:ext cx="5737123" cy="146764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adds a length limit on copy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not copied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= '\0';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 sure \0 terminated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/>
        </p:nvGraphicFramePr>
        <p:xfrm>
          <a:off x="272484" y="1838300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02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BEF4-AFA3-5048-ABBE-217B2C5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9851"/>
          </a:xfrm>
        </p:spPr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D7F7-602D-364A-AFD3-69CF4B37011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10989" y="649395"/>
            <a:ext cx="7500003" cy="1717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Generic (uniform) 2D array format:  </a:t>
            </a:r>
            <a:br>
              <a:rPr lang="en-US" sz="2400" dirty="0"/>
            </a:b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{{values},…,{values}};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allocates a single, </a:t>
            </a:r>
            <a:r>
              <a:rPr lang="en-US" sz="2000" u="sng" dirty="0">
                <a:solidFill>
                  <a:schemeClr val="accent5"/>
                </a:solidFill>
              </a:rPr>
              <a:t>contiguous</a:t>
            </a:r>
            <a:r>
              <a:rPr lang="en-US" sz="2000" dirty="0">
                <a:solidFill>
                  <a:schemeClr val="accent5"/>
                </a:solidFill>
              </a:rPr>
              <a:t> block of memory</a:t>
            </a:r>
          </a:p>
          <a:p>
            <a:pPr lvl="1"/>
            <a:r>
              <a:rPr lang="en-US" sz="2000" dirty="0"/>
              <a:t>The array is organized in </a:t>
            </a:r>
            <a:r>
              <a:rPr lang="en-US" sz="2000" b="1" i="1" dirty="0">
                <a:solidFill>
                  <a:srgbClr val="0070C0"/>
                </a:solidFill>
              </a:rPr>
              <a:t>row-major</a:t>
            </a:r>
            <a:r>
              <a:rPr lang="en-US" sz="2000" i="1" dirty="0"/>
              <a:t> format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77C28F-68B6-9F4F-92FF-E92820EC0211}"/>
              </a:ext>
            </a:extLst>
          </p:cNvPr>
          <p:cNvSpPr/>
          <p:nvPr/>
        </p:nvSpPr>
        <p:spPr bwMode="auto">
          <a:xfrm>
            <a:off x="641232" y="2466351"/>
            <a:ext cx="7122246" cy="4172624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3-column array of char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matrix[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endParaRPr lang="en-US" sz="20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5-column (row length) array of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Must specify row length, compiler counts rows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grid[][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{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grid[1][2] using pointers is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 + 1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+ 2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09DD94-C2F4-194B-A8E1-D41E386F1CDF}"/>
              </a:ext>
            </a:extLst>
          </p:cNvPr>
          <p:cNvGrpSpPr/>
          <p:nvPr/>
        </p:nvGrpSpPr>
        <p:grpSpPr>
          <a:xfrm>
            <a:off x="3748798" y="1521648"/>
            <a:ext cx="8169674" cy="5117327"/>
            <a:chOff x="3748798" y="1521648"/>
            <a:chExt cx="8169674" cy="5117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5040C-5660-ED46-972F-094B7713AE75}"/>
                </a:ext>
              </a:extLst>
            </p:cNvPr>
            <p:cNvSpPr txBox="1"/>
            <p:nvPr/>
          </p:nvSpPr>
          <p:spPr>
            <a:xfrm>
              <a:off x="9320966" y="596110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1FBB5D-8261-0C47-A72A-0308C1755744}"/>
                </a:ext>
              </a:extLst>
            </p:cNvPr>
            <p:cNvSpPr txBox="1"/>
            <p:nvPr/>
          </p:nvSpPr>
          <p:spPr>
            <a:xfrm>
              <a:off x="9320966" y="559106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56EE7-D13E-5E42-A85B-E32787F0063D}"/>
                </a:ext>
              </a:extLst>
            </p:cNvPr>
            <p:cNvSpPr txBox="1"/>
            <p:nvPr/>
          </p:nvSpPr>
          <p:spPr>
            <a:xfrm>
              <a:off x="9320966" y="523303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B0F15A-88F7-4742-BA7A-78CA0B21C687}"/>
                </a:ext>
              </a:extLst>
            </p:cNvPr>
            <p:cNvSpPr txBox="1"/>
            <p:nvPr/>
          </p:nvSpPr>
          <p:spPr>
            <a:xfrm>
              <a:off x="9320966" y="486299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8CF014-32F3-7D40-A4A3-874283A10D24}"/>
                </a:ext>
              </a:extLst>
            </p:cNvPr>
            <p:cNvSpPr txBox="1"/>
            <p:nvPr/>
          </p:nvSpPr>
          <p:spPr>
            <a:xfrm>
              <a:off x="9320966" y="4493667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3FE5F5-BCE1-2349-9080-7FD3A919EE2A}"/>
                </a:ext>
              </a:extLst>
            </p:cNvPr>
            <p:cNvSpPr txBox="1"/>
            <p:nvPr/>
          </p:nvSpPr>
          <p:spPr>
            <a:xfrm>
              <a:off x="9320966" y="4123628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D48D29-FC92-D54D-BA57-89D0DC00100E}"/>
                </a:ext>
              </a:extLst>
            </p:cNvPr>
            <p:cNvSpPr txBox="1"/>
            <p:nvPr/>
          </p:nvSpPr>
          <p:spPr>
            <a:xfrm>
              <a:off x="9320966" y="375465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32DD97-70B4-B240-8612-5ECC61503088}"/>
                </a:ext>
              </a:extLst>
            </p:cNvPr>
            <p:cNvSpPr txBox="1"/>
            <p:nvPr/>
          </p:nvSpPr>
          <p:spPr>
            <a:xfrm>
              <a:off x="9320966" y="338461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D4077D-1B03-D748-A421-B1F11EACDED5}"/>
                </a:ext>
              </a:extLst>
            </p:cNvPr>
            <p:cNvSpPr txBox="1"/>
            <p:nvPr/>
          </p:nvSpPr>
          <p:spPr>
            <a:xfrm>
              <a:off x="9320966" y="301457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9E48A4-0048-CD40-AABA-6429F75C530A}"/>
                </a:ext>
              </a:extLst>
            </p:cNvPr>
            <p:cNvSpPr txBox="1"/>
            <p:nvPr/>
          </p:nvSpPr>
          <p:spPr>
            <a:xfrm>
              <a:off x="9320966" y="264453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5B5676-9B2E-8641-B4C0-193FC72E2EEB}"/>
                </a:ext>
              </a:extLst>
            </p:cNvPr>
            <p:cNvSpPr txBox="1"/>
            <p:nvPr/>
          </p:nvSpPr>
          <p:spPr>
            <a:xfrm>
              <a:off x="9320966" y="2281205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?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42FB09E5-0B5D-9C46-A7FF-A891AED34BA9}"/>
                </a:ext>
              </a:extLst>
            </p:cNvPr>
            <p:cNvSpPr/>
            <p:nvPr/>
          </p:nvSpPr>
          <p:spPr>
            <a:xfrm rot="16200000">
              <a:off x="9766285" y="1426145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4907CA-DB01-CF43-85AB-3E7041E47DD3}"/>
                </a:ext>
              </a:extLst>
            </p:cNvPr>
            <p:cNvSpPr/>
            <p:nvPr/>
          </p:nvSpPr>
          <p:spPr>
            <a:xfrm>
              <a:off x="8885403" y="1521648"/>
              <a:ext cx="2486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word (int = 4 bytes)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7FF1BD-7BD1-1F42-96E3-150BB9439D50}"/>
                </a:ext>
              </a:extLst>
            </p:cNvPr>
            <p:cNvSpPr txBox="1"/>
            <p:nvPr/>
          </p:nvSpPr>
          <p:spPr>
            <a:xfrm>
              <a:off x="10632114" y="595602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EAC0F6-1189-054E-BD85-8EAA98DA571E}"/>
                </a:ext>
              </a:extLst>
            </p:cNvPr>
            <p:cNvSpPr txBox="1"/>
            <p:nvPr/>
          </p:nvSpPr>
          <p:spPr>
            <a:xfrm>
              <a:off x="10609485" y="557731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0A4BE6-3AE6-9F45-9D95-32AC6CDCCA8E}"/>
                </a:ext>
              </a:extLst>
            </p:cNvPr>
            <p:cNvSpPr txBox="1"/>
            <p:nvPr/>
          </p:nvSpPr>
          <p:spPr>
            <a:xfrm>
              <a:off x="10579459" y="521858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0x0008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737CE6-5DDB-3841-94B7-460541AED391}"/>
                </a:ext>
              </a:extLst>
            </p:cNvPr>
            <p:cNvSpPr txBox="1"/>
            <p:nvPr/>
          </p:nvSpPr>
          <p:spPr>
            <a:xfrm>
              <a:off x="10600800" y="4870377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4A226A-4B59-B140-8D1B-95777B46E45A}"/>
                </a:ext>
              </a:extLst>
            </p:cNvPr>
            <p:cNvSpPr txBox="1"/>
            <p:nvPr/>
          </p:nvSpPr>
          <p:spPr>
            <a:xfrm>
              <a:off x="10594066" y="446566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2F2077-6E7A-CD49-A649-8652974AD81F}"/>
                </a:ext>
              </a:extLst>
            </p:cNvPr>
            <p:cNvSpPr txBox="1"/>
            <p:nvPr/>
          </p:nvSpPr>
          <p:spPr>
            <a:xfrm>
              <a:off x="10586328" y="408895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F4F4BA1-B3C0-594F-B857-0D50DCFD51DF}"/>
                </a:ext>
              </a:extLst>
            </p:cNvPr>
            <p:cNvSpPr/>
            <p:nvPr/>
          </p:nvSpPr>
          <p:spPr>
            <a:xfrm>
              <a:off x="10608498" y="2127001"/>
              <a:ext cx="1309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high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0C440-FCDC-B245-A4DD-BACFAF10EAD2}"/>
                </a:ext>
              </a:extLst>
            </p:cNvPr>
            <p:cNvSpPr/>
            <p:nvPr/>
          </p:nvSpPr>
          <p:spPr>
            <a:xfrm>
              <a:off x="10579459" y="6331198"/>
              <a:ext cx="12314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low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49CF7FD-04F6-FB43-9AAD-39015DF06962}"/>
                </a:ext>
              </a:extLst>
            </p:cNvPr>
            <p:cNvGrpSpPr/>
            <p:nvPr/>
          </p:nvGrpSpPr>
          <p:grpSpPr>
            <a:xfrm>
              <a:off x="3748798" y="2619934"/>
              <a:ext cx="5588632" cy="3705420"/>
              <a:chOff x="3976030" y="2505077"/>
              <a:chExt cx="5588632" cy="37054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FCBB090-BE9D-0943-944B-FD4497F06C74}"/>
                  </a:ext>
                </a:extLst>
              </p:cNvPr>
              <p:cNvGrpSpPr/>
              <p:nvPr/>
            </p:nvGrpSpPr>
            <p:grpSpPr>
              <a:xfrm>
                <a:off x="3976030" y="4378103"/>
                <a:ext cx="3719938" cy="757300"/>
                <a:chOff x="3976030" y="4378103"/>
                <a:chExt cx="3719938" cy="75730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284C26-3168-A347-95CD-A6BD194D4381}"/>
                    </a:ext>
                  </a:extLst>
                </p:cNvPr>
                <p:cNvSpPr txBox="1"/>
                <p:nvPr/>
              </p:nvSpPr>
              <p:spPr>
                <a:xfrm>
                  <a:off x="3976030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[0][0]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1003026-289E-C247-88B3-6A1E01134014}"/>
                    </a:ext>
                  </a:extLst>
                </p:cNvPr>
                <p:cNvSpPr txBox="1"/>
                <p:nvPr/>
              </p:nvSpPr>
              <p:spPr>
                <a:xfrm>
                  <a:off x="4728801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[0][1]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20C1142-E34A-A04D-8A48-BE49EFCB08DF}"/>
                    </a:ext>
                  </a:extLst>
                </p:cNvPr>
                <p:cNvSpPr txBox="1"/>
                <p:nvPr/>
              </p:nvSpPr>
              <p:spPr>
                <a:xfrm>
                  <a:off x="5472135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[0][2]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4D4E78C-F98A-8248-9B32-3D15942DE1DD}"/>
                    </a:ext>
                  </a:extLst>
                </p:cNvPr>
                <p:cNvSpPr txBox="1"/>
                <p:nvPr/>
              </p:nvSpPr>
              <p:spPr>
                <a:xfrm>
                  <a:off x="3981816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[1][0]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E063AF-B34A-D541-A2F8-DA00C142AEA5}"/>
                    </a:ext>
                  </a:extLst>
                </p:cNvPr>
                <p:cNvSpPr txBox="1"/>
                <p:nvPr/>
              </p:nvSpPr>
              <p:spPr>
                <a:xfrm>
                  <a:off x="4734587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[1][1]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9351BA-4134-D040-8AD8-0FC366468024}"/>
                    </a:ext>
                  </a:extLst>
                </p:cNvPr>
                <p:cNvSpPr txBox="1"/>
                <p:nvPr/>
              </p:nvSpPr>
              <p:spPr>
                <a:xfrm>
                  <a:off x="5477921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[1][2]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02E5934-799C-9A46-BA6D-DE40964834CD}"/>
                    </a:ext>
                  </a:extLst>
                </p:cNvPr>
                <p:cNvSpPr txBox="1"/>
                <p:nvPr/>
              </p:nvSpPr>
              <p:spPr>
                <a:xfrm>
                  <a:off x="6208412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[0][3]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179B1EE-31BD-0F48-85B5-DE6A72ADEF99}"/>
                    </a:ext>
                  </a:extLst>
                </p:cNvPr>
                <p:cNvSpPr txBox="1"/>
                <p:nvPr/>
              </p:nvSpPr>
              <p:spPr>
                <a:xfrm>
                  <a:off x="6214198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[1][3]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67964AA-45BC-8840-9753-4D61834EC479}"/>
                    </a:ext>
                  </a:extLst>
                </p:cNvPr>
                <p:cNvSpPr txBox="1"/>
                <p:nvPr/>
              </p:nvSpPr>
              <p:spPr>
                <a:xfrm>
                  <a:off x="6954374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[0][4]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E20F252-DF49-6D45-9E32-80C46DD7D516}"/>
                    </a:ext>
                  </a:extLst>
                </p:cNvPr>
                <p:cNvSpPr txBox="1"/>
                <p:nvPr/>
              </p:nvSpPr>
              <p:spPr>
                <a:xfrm>
                  <a:off x="6960160" y="4378103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[1][4]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462EB64-ED26-6448-B838-2314A80F32AA}"/>
                  </a:ext>
                </a:extLst>
              </p:cNvPr>
              <p:cNvGrpSpPr/>
              <p:nvPr/>
            </p:nvGrpSpPr>
            <p:grpSpPr>
              <a:xfrm>
                <a:off x="8329010" y="2505077"/>
                <a:ext cx="1235652" cy="3705420"/>
                <a:chOff x="8329010" y="2505077"/>
                <a:chExt cx="1235652" cy="370542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C5D887-61FF-184F-ABC8-F983104C827C}"/>
                    </a:ext>
                  </a:extLst>
                </p:cNvPr>
                <p:cNvSpPr txBox="1"/>
                <p:nvPr/>
              </p:nvSpPr>
              <p:spPr>
                <a:xfrm>
                  <a:off x="8366854" y="58411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grid[0][0]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24A1BCF-51B1-004B-8B56-233D10D2A4F3}"/>
                    </a:ext>
                  </a:extLst>
                </p:cNvPr>
                <p:cNvSpPr txBox="1"/>
                <p:nvPr/>
              </p:nvSpPr>
              <p:spPr>
                <a:xfrm>
                  <a:off x="8353386" y="54768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grid[0][1]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19F2FB9-7533-654E-8305-6308124B2DAC}"/>
                    </a:ext>
                  </a:extLst>
                </p:cNvPr>
                <p:cNvSpPr txBox="1"/>
                <p:nvPr/>
              </p:nvSpPr>
              <p:spPr>
                <a:xfrm>
                  <a:off x="8337909" y="510244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grid[0][2]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17561A0-0DE9-2742-AD67-5F874DEB51F1}"/>
                    </a:ext>
                  </a:extLst>
                </p:cNvPr>
                <p:cNvSpPr txBox="1"/>
                <p:nvPr/>
              </p:nvSpPr>
              <p:spPr>
                <a:xfrm>
                  <a:off x="8345013" y="3999049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grid[1][0]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A062F53-9974-694F-BE12-96E4AFF9A1D7}"/>
                    </a:ext>
                  </a:extLst>
                </p:cNvPr>
                <p:cNvSpPr txBox="1"/>
                <p:nvPr/>
              </p:nvSpPr>
              <p:spPr>
                <a:xfrm>
                  <a:off x="8351747" y="363223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grid[1][1]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C1A73F-8D1C-4C47-863D-CE353A5BF0F3}"/>
                    </a:ext>
                  </a:extLst>
                </p:cNvPr>
                <p:cNvSpPr txBox="1"/>
                <p:nvPr/>
              </p:nvSpPr>
              <p:spPr>
                <a:xfrm>
                  <a:off x="8354718" y="325182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grid[1][2]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FD8157-8597-534B-AB95-8C4F6ABF655D}"/>
                    </a:ext>
                  </a:extLst>
                </p:cNvPr>
                <p:cNvSpPr txBox="1"/>
                <p:nvPr/>
              </p:nvSpPr>
              <p:spPr>
                <a:xfrm>
                  <a:off x="8347458" y="4723288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grid[0][3]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B6F5DA-E90D-8648-BEE8-D09BC3B7A5A1}"/>
                    </a:ext>
                  </a:extLst>
                </p:cNvPr>
                <p:cNvSpPr txBox="1"/>
                <p:nvPr/>
              </p:nvSpPr>
              <p:spPr>
                <a:xfrm>
                  <a:off x="8331981" y="4348870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grid[0][4]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0239AD9-8D88-CB49-B481-1B4631A72B77}"/>
                    </a:ext>
                  </a:extLst>
                </p:cNvPr>
                <p:cNvSpPr txBox="1"/>
                <p:nvPr/>
              </p:nvSpPr>
              <p:spPr>
                <a:xfrm>
                  <a:off x="8329010" y="288548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grid[1][3]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A99D430-6B40-D245-AA8D-36EC8E89D286}"/>
                    </a:ext>
                  </a:extLst>
                </p:cNvPr>
                <p:cNvSpPr txBox="1"/>
                <p:nvPr/>
              </p:nvSpPr>
              <p:spPr>
                <a:xfrm>
                  <a:off x="8331981" y="250507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grid[1][4]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7286E39-1010-8F4B-95E3-2D2B286B8DC5}"/>
                </a:ext>
              </a:extLst>
            </p:cNvPr>
            <p:cNvSpPr txBox="1"/>
            <p:nvPr/>
          </p:nvSpPr>
          <p:spPr>
            <a:xfrm>
              <a:off x="10579458" y="371201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35BAFE-2141-0148-A86D-9EA757F560E3}"/>
                </a:ext>
              </a:extLst>
            </p:cNvPr>
            <p:cNvSpPr txBox="1"/>
            <p:nvPr/>
          </p:nvSpPr>
          <p:spPr>
            <a:xfrm>
              <a:off x="10594066" y="3391985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6463A92-31D9-BE4A-91EA-0AFBD4740E05}"/>
                </a:ext>
              </a:extLst>
            </p:cNvPr>
            <p:cNvSpPr txBox="1"/>
            <p:nvPr/>
          </p:nvSpPr>
          <p:spPr>
            <a:xfrm>
              <a:off x="10586328" y="300006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C18438-4A1F-AB43-BC9E-D22C80A8A26F}"/>
                </a:ext>
              </a:extLst>
            </p:cNvPr>
            <p:cNvSpPr txBox="1"/>
            <p:nvPr/>
          </p:nvSpPr>
          <p:spPr>
            <a:xfrm>
              <a:off x="10597120" y="2630704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0x0024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320C2C-1F33-034A-A713-C6F7481716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7725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Array of Pointers: main() 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3206451" y="4193875"/>
            <a:ext cx="4669365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3315028" y="100531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2443063" y="16913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2446100" y="134979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3326740" y="134979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2421642" y="101334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3325865" y="170568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2487332" y="370893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3165725" y="37037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2487332" y="324722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3165725" y="32420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6541972" y="997802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2416089" y="6849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3312598" y="62698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3405962" y="205505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3961189" y="194701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3782806" y="154206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3782806" y="119074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459551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496173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535050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5739282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6128058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6516834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6905610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729438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7675643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805485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514299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5524247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590346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5237843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5617056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4562070" y="3081508"/>
            <a:ext cx="3849242" cy="790174"/>
            <a:chOff x="2686702" y="3044963"/>
            <a:chExt cx="3849242" cy="7901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831631" y="3044963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6043" y="3457568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471725" y="3352908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5402539" y="534368"/>
            <a:ext cx="1748827" cy="662087"/>
            <a:chOff x="2986450" y="3053874"/>
            <a:chExt cx="1748827" cy="66208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5687249" y="1883894"/>
            <a:ext cx="2255376" cy="662087"/>
            <a:chOff x="3271160" y="4403400"/>
            <a:chExt cx="2255376" cy="66208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8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836922" y="120179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-35043" y="188781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-32006" y="154627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848634" y="1546271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-56464" y="12098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847759" y="19021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91755" y="391164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770148" y="390642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91755" y="34499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770148" y="34447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788344" y="4550494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-62017" y="881398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834492" y="823457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927856" y="2251527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1304700" y="2080371"/>
            <a:ext cx="812704" cy="194657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1304700" y="1738546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1304700" y="1387218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211740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248362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287240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3261176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3649952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4038728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4427504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481628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5197537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557675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266488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3046141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342535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2759737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3138950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2101498" y="3327461"/>
            <a:ext cx="3284618" cy="859185"/>
            <a:chOff x="2686702" y="3087047"/>
            <a:chExt cx="3284618" cy="85918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013733" y="3087047"/>
              <a:ext cx="195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945" y="3410327"/>
              <a:ext cx="229436" cy="46881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2968947" y="730845"/>
            <a:ext cx="1704313" cy="802344"/>
            <a:chOff x="3030964" y="3053874"/>
            <a:chExt cx="1704313" cy="8023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964" y="3366760"/>
              <a:ext cx="236911" cy="48945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3253657" y="2080371"/>
            <a:ext cx="2464136" cy="800107"/>
            <a:chOff x="3315674" y="4403400"/>
            <a:chExt cx="2464136" cy="80010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716286"/>
              <a:ext cx="229392" cy="48722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E39990F-D5E9-FD0B-D870-89DCBBFCAF60}"/>
              </a:ext>
            </a:extLst>
          </p:cNvPr>
          <p:cNvSpPr txBox="1"/>
          <p:nvPr/>
        </p:nvSpPr>
        <p:spPr>
          <a:xfrm>
            <a:off x="6204014" y="198042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77AC1-955B-FBA5-8670-3228797D9AAA}"/>
              </a:ext>
            </a:extLst>
          </p:cNvPr>
          <p:cNvSpPr txBox="1"/>
          <p:nvPr/>
        </p:nvSpPr>
        <p:spPr>
          <a:xfrm>
            <a:off x="6207051" y="16388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C7614-E51F-22CB-99D2-CBB6F22B8C5B}"/>
              </a:ext>
            </a:extLst>
          </p:cNvPr>
          <p:cNvSpPr/>
          <p:nvPr/>
        </p:nvSpPr>
        <p:spPr>
          <a:xfrm>
            <a:off x="7087691" y="1638883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6D097-DBCE-CD3B-25EC-6500B70CEF58}"/>
              </a:ext>
            </a:extLst>
          </p:cNvPr>
          <p:cNvSpPr txBox="1"/>
          <p:nvPr/>
        </p:nvSpPr>
        <p:spPr>
          <a:xfrm>
            <a:off x="6182593" y="13024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7F7E5-A468-3C0D-41DD-A7FF86823E68}"/>
              </a:ext>
            </a:extLst>
          </p:cNvPr>
          <p:cNvSpPr/>
          <p:nvPr/>
        </p:nvSpPr>
        <p:spPr>
          <a:xfrm>
            <a:off x="7086816" y="1994777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15802-02D4-A9AF-06F7-6715BFFA5689}"/>
              </a:ext>
            </a:extLst>
          </p:cNvPr>
          <p:cNvSpPr txBox="1"/>
          <p:nvPr/>
        </p:nvSpPr>
        <p:spPr>
          <a:xfrm>
            <a:off x="6248283" y="39980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C58B75-BCA7-11E8-5CB5-86B635DB37A8}"/>
              </a:ext>
            </a:extLst>
          </p:cNvPr>
          <p:cNvSpPr/>
          <p:nvPr/>
        </p:nvSpPr>
        <p:spPr>
          <a:xfrm>
            <a:off x="6926676" y="39928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CE896-EFE6-9EAA-A8B1-F91087C557C3}"/>
              </a:ext>
            </a:extLst>
          </p:cNvPr>
          <p:cNvSpPr txBox="1"/>
          <p:nvPr/>
        </p:nvSpPr>
        <p:spPr>
          <a:xfrm>
            <a:off x="6248283" y="353630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244C3-0AD4-CF21-BA28-39058D24477E}"/>
              </a:ext>
            </a:extLst>
          </p:cNvPr>
          <p:cNvSpPr/>
          <p:nvPr/>
        </p:nvSpPr>
        <p:spPr>
          <a:xfrm>
            <a:off x="6926676" y="3531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5694B-EC14-DEBD-047F-AA93B0DE008B}"/>
              </a:ext>
            </a:extLst>
          </p:cNvPr>
          <p:cNvSpPr txBox="1"/>
          <p:nvPr/>
        </p:nvSpPr>
        <p:spPr>
          <a:xfrm>
            <a:off x="7027401" y="4643106"/>
            <a:ext cx="338906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99F241-E98A-0751-7C85-A7029243E118}"/>
              </a:ext>
            </a:extLst>
          </p:cNvPr>
          <p:cNvSpPr/>
          <p:nvPr/>
        </p:nvSpPr>
        <p:spPr>
          <a:xfrm>
            <a:off x="7081532" y="1273408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5AD368-EF6E-91FA-B2AF-2B68EE0E32A2}"/>
              </a:ext>
            </a:extLst>
          </p:cNvPr>
          <p:cNvCxnSpPr>
            <a:cxnSpLocks/>
          </p:cNvCxnSpPr>
          <p:nvPr/>
        </p:nvCxnSpPr>
        <p:spPr>
          <a:xfrm flipV="1">
            <a:off x="7166913" y="2344139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2694BB-6B4F-2C6A-3A55-6913BB358837}"/>
              </a:ext>
            </a:extLst>
          </p:cNvPr>
          <p:cNvCxnSpPr>
            <a:cxnSpLocks/>
          </p:cNvCxnSpPr>
          <p:nvPr/>
        </p:nvCxnSpPr>
        <p:spPr>
          <a:xfrm>
            <a:off x="7491549" y="2143493"/>
            <a:ext cx="864912" cy="197606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495FF0-6A0C-C6D1-2AA0-907FA327A083}"/>
              </a:ext>
            </a:extLst>
          </p:cNvPr>
          <p:cNvCxnSpPr>
            <a:cxnSpLocks/>
          </p:cNvCxnSpPr>
          <p:nvPr/>
        </p:nvCxnSpPr>
        <p:spPr>
          <a:xfrm>
            <a:off x="7543757" y="1831158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0C2A044-B4B5-345D-D07D-2C0CAFB96F12}"/>
              </a:ext>
            </a:extLst>
          </p:cNvPr>
          <p:cNvSpPr/>
          <p:nvPr/>
        </p:nvSpPr>
        <p:spPr>
          <a:xfrm>
            <a:off x="835646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95113-D7F7-9849-EA00-E29864837E9E}"/>
              </a:ext>
            </a:extLst>
          </p:cNvPr>
          <p:cNvSpPr/>
          <p:nvPr/>
        </p:nvSpPr>
        <p:spPr>
          <a:xfrm>
            <a:off x="872268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F3CF7-15A5-AF72-0C18-7353222C19F1}"/>
              </a:ext>
            </a:extLst>
          </p:cNvPr>
          <p:cNvSpPr/>
          <p:nvPr/>
        </p:nvSpPr>
        <p:spPr>
          <a:xfrm>
            <a:off x="911145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94E1C4-921C-987E-E807-244872C62BA7}"/>
              </a:ext>
            </a:extLst>
          </p:cNvPr>
          <p:cNvSpPr/>
          <p:nvPr/>
        </p:nvSpPr>
        <p:spPr>
          <a:xfrm>
            <a:off x="9500233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546E70-1863-1487-ED9E-A5152F656F8D}"/>
              </a:ext>
            </a:extLst>
          </p:cNvPr>
          <p:cNvSpPr/>
          <p:nvPr/>
        </p:nvSpPr>
        <p:spPr>
          <a:xfrm>
            <a:off x="9889009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4267FB-CAE7-B783-ACD7-48FB475BA5D5}"/>
              </a:ext>
            </a:extLst>
          </p:cNvPr>
          <p:cNvSpPr/>
          <p:nvPr/>
        </p:nvSpPr>
        <p:spPr>
          <a:xfrm>
            <a:off x="10277785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6D193E-A3C1-710E-D2E2-D5D2F7DA51BF}"/>
              </a:ext>
            </a:extLst>
          </p:cNvPr>
          <p:cNvSpPr/>
          <p:nvPr/>
        </p:nvSpPr>
        <p:spPr>
          <a:xfrm>
            <a:off x="10666561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65993D-F981-734B-D786-7609FB189CB4}"/>
              </a:ext>
            </a:extLst>
          </p:cNvPr>
          <p:cNvSpPr/>
          <p:nvPr/>
        </p:nvSpPr>
        <p:spPr>
          <a:xfrm>
            <a:off x="1105533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7A89FD-9FEF-B1E5-121C-655B6071C66C}"/>
              </a:ext>
            </a:extLst>
          </p:cNvPr>
          <p:cNvSpPr/>
          <p:nvPr/>
        </p:nvSpPr>
        <p:spPr>
          <a:xfrm>
            <a:off x="11436594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DD01E6-BAC7-CFEB-E03E-BA7B47497F71}"/>
              </a:ext>
            </a:extLst>
          </p:cNvPr>
          <p:cNvSpPr/>
          <p:nvPr/>
        </p:nvSpPr>
        <p:spPr>
          <a:xfrm>
            <a:off x="1181580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9BB52C-177B-3A03-FD47-48E3299163E1}"/>
              </a:ext>
            </a:extLst>
          </p:cNvPr>
          <p:cNvSpPr/>
          <p:nvPr/>
        </p:nvSpPr>
        <p:spPr>
          <a:xfrm>
            <a:off x="8903941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343EBF9-5C2F-EE12-4DB6-D4B6E6973B8D}"/>
              </a:ext>
            </a:extLst>
          </p:cNvPr>
          <p:cNvSpPr/>
          <p:nvPr/>
        </p:nvSpPr>
        <p:spPr>
          <a:xfrm>
            <a:off x="9285198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BD270E-0403-7B61-09D7-1FD72278F73F}"/>
              </a:ext>
            </a:extLst>
          </p:cNvPr>
          <p:cNvSpPr/>
          <p:nvPr/>
        </p:nvSpPr>
        <p:spPr>
          <a:xfrm>
            <a:off x="10020085" y="28263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CBE2D2-92CE-401A-8B41-4212B00C21C6}"/>
              </a:ext>
            </a:extLst>
          </p:cNvPr>
          <p:cNvSpPr/>
          <p:nvPr/>
        </p:nvSpPr>
        <p:spPr>
          <a:xfrm>
            <a:off x="9649772" y="28251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710231-C889-2807-C4AC-B3CCB07D95AC}"/>
              </a:ext>
            </a:extLst>
          </p:cNvPr>
          <p:cNvGrpSpPr/>
          <p:nvPr/>
        </p:nvGrpSpPr>
        <p:grpSpPr>
          <a:xfrm>
            <a:off x="8323021" y="3419515"/>
            <a:ext cx="3351483" cy="830680"/>
            <a:chOff x="2686702" y="3093881"/>
            <a:chExt cx="3351483" cy="83068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15F9115-33DA-896E-94D7-C56B2507EEA7}"/>
                </a:ext>
              </a:extLst>
            </p:cNvPr>
            <p:cNvSpPr txBox="1"/>
            <p:nvPr/>
          </p:nvSpPr>
          <p:spPr>
            <a:xfrm>
              <a:off x="4333872" y="3093881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4D847E-833D-8B9B-D7E6-F2132A7CE7D8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1A8E1BE-D74B-0C9A-C285-3872175BB7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3321" y="3457568"/>
              <a:ext cx="254147" cy="46699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989E971-41A7-F199-132E-6A765CD353C9}"/>
                </a:ext>
              </a:extLst>
            </p:cNvPr>
            <p:cNvCxnSpPr>
              <a:cxnSpLocks/>
            </p:cNvCxnSpPr>
            <p:nvPr/>
          </p:nvCxnSpPr>
          <p:spPr>
            <a:xfrm>
              <a:off x="5879066" y="3461196"/>
              <a:ext cx="93251" cy="45099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3E89AF4-7AEB-B37D-AD0D-51BFFCC6B728}"/>
              </a:ext>
            </a:extLst>
          </p:cNvPr>
          <p:cNvGrpSpPr/>
          <p:nvPr/>
        </p:nvGrpSpPr>
        <p:grpSpPr>
          <a:xfrm>
            <a:off x="9492714" y="2172983"/>
            <a:ext cx="2210862" cy="772691"/>
            <a:chOff x="3315674" y="4403400"/>
            <a:chExt cx="2210862" cy="77269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67C586-6CBD-FB94-51E7-8E12C5175630}"/>
                </a:ext>
              </a:extLst>
            </p:cNvPr>
            <p:cNvSpPr txBox="1"/>
            <p:nvPr/>
          </p:nvSpPr>
          <p:spPr>
            <a:xfrm>
              <a:off x="3315674" y="440340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+ 1)+2)</a:t>
              </a:r>
              <a:endParaRPr lang="en-US" dirty="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5959F0-7871-873B-5126-DB2AD865E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1969" y="4702897"/>
              <a:ext cx="231585" cy="47319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714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17BE-D260-D54E-9045-82F33E55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2503"/>
          </a:xfrm>
        </p:spPr>
        <p:txBody>
          <a:bodyPr/>
          <a:lstStyle/>
          <a:p>
            <a:r>
              <a:rPr lang="en-US" dirty="0"/>
              <a:t>PA4: Creating a 2D Array of Mutable String Pointers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DF6279-8D17-054C-B017-33E337490D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05980" y="473632"/>
            <a:ext cx="10396200" cy="17204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Break a string of comma separated words into individual strings without copying. Do This by walking the string until you see an either a comma , or a newline \n. Each points at a field or column in a record.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Record the start of each string into successive elements in an array of pointers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Replace each comma or newline with a null '\0'</a:t>
            </a:r>
          </a:p>
        </p:txBody>
      </p:sp>
      <p:graphicFrame>
        <p:nvGraphicFramePr>
          <p:cNvPr id="4" name="Group 63">
            <a:extLst>
              <a:ext uri="{FF2B5EF4-FFF2-40B4-BE49-F238E27FC236}">
                <a16:creationId xmlns:a16="http://schemas.microsoft.com/office/drawing/2014/main" id="{4BD158BA-A4BA-6F41-BFBB-4EC5A952C1C6}"/>
              </a:ext>
            </a:extLst>
          </p:cNvPr>
          <p:cNvGraphicFramePr>
            <a:graphicFrameLocks noGrp="1"/>
          </p:cNvGraphicFramePr>
          <p:nvPr/>
        </p:nvGraphicFramePr>
        <p:xfrm>
          <a:off x="87379" y="2272060"/>
          <a:ext cx="11899608" cy="946977"/>
        </p:xfrm>
        <a:graphic>
          <a:graphicData uri="http://schemas.openxmlformats.org/drawingml/2006/table">
            <a:tbl>
              <a:tblPr/>
              <a:tblGrid>
                <a:gridCol w="813923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8015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835378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857955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846667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90223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824088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8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[7]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[8]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[9]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'\n'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B0AEDC2-662F-A042-AF03-8FAB3D8FC626}"/>
              </a:ext>
            </a:extLst>
          </p:cNvPr>
          <p:cNvGrpSpPr/>
          <p:nvPr/>
        </p:nvGrpSpPr>
        <p:grpSpPr>
          <a:xfrm>
            <a:off x="2639339" y="2691875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0E7C0A-6979-934A-A786-36C6F5711BD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A3F4B2-17B5-0645-BFA6-618CCAB6BB9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89B4910-63C7-CC4C-AEE3-673EE5AF1DE9}"/>
              </a:ext>
            </a:extLst>
          </p:cNvPr>
          <p:cNvSpPr txBox="1"/>
          <p:nvPr/>
        </p:nvSpPr>
        <p:spPr>
          <a:xfrm>
            <a:off x="11866594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CBCF1F-A8E2-C447-B53A-57F5FB1578A5}"/>
              </a:ext>
            </a:extLst>
          </p:cNvPr>
          <p:cNvGrpSpPr/>
          <p:nvPr/>
        </p:nvGrpSpPr>
        <p:grpSpPr>
          <a:xfrm>
            <a:off x="5881205" y="2705555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18A63B-E856-9C4B-AC65-5BE27FEAB6C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481890-7EE3-D94B-8EC4-0E13962C1751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115B91-85D6-854D-87F9-3D10E9EF72CF}"/>
              </a:ext>
            </a:extLst>
          </p:cNvPr>
          <p:cNvGrpSpPr/>
          <p:nvPr/>
        </p:nvGrpSpPr>
        <p:grpSpPr>
          <a:xfrm>
            <a:off x="10287583" y="2699629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2EBCD9-ED25-DB46-8061-3C293D194C03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CC1827-8A3F-6B40-B60E-49BCC9582ED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aphicFrame>
        <p:nvGraphicFramePr>
          <p:cNvPr id="34" name="Group 63">
            <a:extLst>
              <a:ext uri="{FF2B5EF4-FFF2-40B4-BE49-F238E27FC236}">
                <a16:creationId xmlns:a16="http://schemas.microsoft.com/office/drawing/2014/main" id="{C72F340C-03BD-FB4D-AF75-D2243664AACB}"/>
              </a:ext>
            </a:extLst>
          </p:cNvPr>
          <p:cNvGraphicFramePr>
            <a:graphicFrameLocks noGrp="1"/>
          </p:cNvGraphicFramePr>
          <p:nvPr/>
        </p:nvGraphicFramePr>
        <p:xfrm>
          <a:off x="2108374" y="4113818"/>
          <a:ext cx="4351575" cy="1283601"/>
        </p:xfrm>
        <a:graphic>
          <a:graphicData uri="http://schemas.openxmlformats.org/drawingml/2006/table">
            <a:tbl>
              <a:tblPr/>
              <a:tblGrid>
                <a:gridCol w="1450525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1450525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1450525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</a:tblGrid>
              <a:tr h="6321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4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</a:t>
                      </a: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ptable+1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ptable+2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40651E3-2238-A749-9DF4-488160DC6D37}"/>
              </a:ext>
            </a:extLst>
          </p:cNvPr>
          <p:cNvSpPr txBox="1"/>
          <p:nvPr/>
        </p:nvSpPr>
        <p:spPr>
          <a:xfrm>
            <a:off x="87379" y="1104269"/>
            <a:ext cx="1107996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*</a:t>
            </a:r>
            <a:r>
              <a:rPr lang="en-US" dirty="0" err="1">
                <a:solidFill>
                  <a:srgbClr val="0070C0"/>
                </a:solidFill>
              </a:rPr>
              <a:t>buf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5C25FB-ED03-9F41-A910-4ADCEF73B0F6}"/>
              </a:ext>
            </a:extLst>
          </p:cNvPr>
          <p:cNvSpPr txBox="1"/>
          <p:nvPr/>
        </p:nvSpPr>
        <p:spPr>
          <a:xfrm>
            <a:off x="111148" y="4113818"/>
            <a:ext cx="15055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**</a:t>
            </a:r>
            <a:r>
              <a:rPr lang="en-US" dirty="0" err="1">
                <a:solidFill>
                  <a:srgbClr val="0070C0"/>
                </a:solidFill>
              </a:rPr>
              <a:t>ptable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99964F-C222-2A43-A64C-7C8868F4712D}"/>
              </a:ext>
            </a:extLst>
          </p:cNvPr>
          <p:cNvSpPr/>
          <p:nvPr/>
        </p:nvSpPr>
        <p:spPr>
          <a:xfrm>
            <a:off x="87379" y="1479960"/>
            <a:ext cx="1108890" cy="38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A62B31-6601-2044-BEDA-9332EC7E1554}"/>
              </a:ext>
            </a:extLst>
          </p:cNvPr>
          <p:cNvCxnSpPr>
            <a:cxnSpLocks/>
          </p:cNvCxnSpPr>
          <p:nvPr/>
        </p:nvCxnSpPr>
        <p:spPr>
          <a:xfrm>
            <a:off x="548204" y="1674947"/>
            <a:ext cx="0" cy="648705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151CEAF-B7B8-B14E-AA3B-921738578E68}"/>
              </a:ext>
            </a:extLst>
          </p:cNvPr>
          <p:cNvSpPr/>
          <p:nvPr/>
        </p:nvSpPr>
        <p:spPr>
          <a:xfrm>
            <a:off x="111148" y="4483150"/>
            <a:ext cx="1561366" cy="38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27B1AA-E6DA-3549-A0C8-291844815EEB}"/>
              </a:ext>
            </a:extLst>
          </p:cNvPr>
          <p:cNvCxnSpPr>
            <a:cxnSpLocks/>
          </p:cNvCxnSpPr>
          <p:nvPr/>
        </p:nvCxnSpPr>
        <p:spPr>
          <a:xfrm>
            <a:off x="1209729" y="4594029"/>
            <a:ext cx="898645" cy="0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5142B9-0808-1C43-9E48-55AC5EAB9A08}"/>
              </a:ext>
            </a:extLst>
          </p:cNvPr>
          <p:cNvCxnSpPr>
            <a:cxnSpLocks/>
          </p:cNvCxnSpPr>
          <p:nvPr/>
        </p:nvCxnSpPr>
        <p:spPr>
          <a:xfrm flipH="1" flipV="1">
            <a:off x="641377" y="3213131"/>
            <a:ext cx="2196756" cy="1230795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FB417BC-7E53-C34A-B324-81B3847F190A}"/>
              </a:ext>
            </a:extLst>
          </p:cNvPr>
          <p:cNvCxnSpPr>
            <a:cxnSpLocks/>
          </p:cNvCxnSpPr>
          <p:nvPr/>
        </p:nvCxnSpPr>
        <p:spPr>
          <a:xfrm flipH="1" flipV="1">
            <a:off x="3758629" y="3269863"/>
            <a:ext cx="525532" cy="1174063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482FF3-B4D8-BC42-9D36-CA4D7E8C260B}"/>
              </a:ext>
            </a:extLst>
          </p:cNvPr>
          <p:cNvCxnSpPr>
            <a:cxnSpLocks/>
          </p:cNvCxnSpPr>
          <p:nvPr/>
        </p:nvCxnSpPr>
        <p:spPr>
          <a:xfrm flipV="1">
            <a:off x="5616476" y="3201494"/>
            <a:ext cx="1200728" cy="1242432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0934970-80AC-8D47-9850-C1F288465DA5}"/>
              </a:ext>
            </a:extLst>
          </p:cNvPr>
          <p:cNvSpPr txBox="1"/>
          <p:nvPr/>
        </p:nvSpPr>
        <p:spPr>
          <a:xfrm>
            <a:off x="2670882" y="5421572"/>
            <a:ext cx="2393604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./extract –c3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99B03E-DFB8-6067-F044-3DABDACD1F1F}"/>
              </a:ext>
            </a:extLst>
          </p:cNvPr>
          <p:cNvSpPr/>
          <p:nvPr/>
        </p:nvSpPr>
        <p:spPr bwMode="auto">
          <a:xfrm>
            <a:off x="7006958" y="3236452"/>
            <a:ext cx="5185042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extrack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token(), passed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&amp;&amp; (*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process the chars,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*/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for too many or too few fields</a:t>
            </a:r>
          </a:p>
        </p:txBody>
      </p:sp>
    </p:spTree>
    <p:extLst>
      <p:ext uri="{BB962C8B-B14F-4D97-AF65-F5344CB8AC3E}">
        <p14:creationId xmlns:p14="http://schemas.microsoft.com/office/powerpoint/2010/main" val="50589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22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38E1-830E-104B-9C90-3EF87BD566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454" y="658025"/>
            <a:ext cx="11757365" cy="59041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reruns the string converted to a long or unsigned long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str</a:t>
            </a:r>
            <a:r>
              <a:rPr lang="en-US" sz="2000" dirty="0"/>
              <a:t> pointer to the string to convert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chemeClr val="accent1"/>
                </a:solidFill>
              </a:rPr>
              <a:t>endptr</a:t>
            </a:r>
            <a:r>
              <a:rPr lang="en-US" sz="2000" dirty="0"/>
              <a:t> pass the address of a variable that is a char pointer (output variable)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base</a:t>
            </a:r>
            <a:r>
              <a:rPr lang="en-US" sz="2000" dirty="0"/>
              <a:t>: number base used by the string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Example</a:t>
            </a:r>
            <a:r>
              <a:rPr lang="en-US" sz="2000" dirty="0"/>
              <a:t>: string is to contain just positive numbers &gt;= 0 (in ascii) with no extra stuff</a:t>
            </a:r>
          </a:p>
          <a:p>
            <a:r>
              <a:rPr lang="en-US" sz="2000" dirty="0"/>
              <a:t>If the string is not valid, then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'\0' </a:t>
            </a:r>
            <a:r>
              <a:rPr lang="en-US" sz="2000" dirty="0"/>
              <a:t>then string contains more than just numbers (bad input) 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stores the address of the first invalid character found in the buffer pointed (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/>
              <a:t>)</a:t>
            </a:r>
          </a:p>
          <a:p>
            <a:r>
              <a:rPr lang="en-US" sz="2000" dirty="0"/>
              <a:t>How to use </a:t>
            </a:r>
            <a:r>
              <a:rPr lang="en-US" sz="2000" dirty="0" err="1">
                <a:solidFill>
                  <a:schemeClr val="accent1"/>
                </a:solidFill>
              </a:rPr>
              <a:t>endptr</a:t>
            </a:r>
            <a:r>
              <a:rPr lang="en-US" sz="2000" dirty="0">
                <a:solidFill>
                  <a:schemeClr val="accent1"/>
                </a:solidFill>
              </a:rPr>
              <a:t> when it </a:t>
            </a:r>
            <a:r>
              <a:rPr lang="en-US" sz="2000" u="sng" dirty="0">
                <a:solidFill>
                  <a:schemeClr val="accent1"/>
                </a:solidFill>
              </a:rPr>
              <a:t>does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u="sng" dirty="0">
                <a:solidFill>
                  <a:schemeClr val="accent1"/>
                </a:solidFill>
              </a:rPr>
              <a:t>not</a:t>
            </a:r>
            <a:r>
              <a:rPr lang="en-US" sz="2000" dirty="0">
                <a:solidFill>
                  <a:schemeClr val="accent1"/>
                </a:solidFill>
              </a:rPr>
              <a:t> contain NULL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If there are other conversion errors (you can read the man page) then </a:t>
            </a:r>
            <a:r>
              <a:rPr lang="en-US" sz="2000" dirty="0" err="1"/>
              <a:t>errno</a:t>
            </a:r>
            <a:r>
              <a:rPr lang="en-US" sz="2000" dirty="0"/>
              <a:t> != 0</a:t>
            </a:r>
          </a:p>
          <a:p>
            <a:pPr lvl="1"/>
            <a:r>
              <a:rPr lang="en-US" sz="2000" dirty="0"/>
              <a:t>When conversion is ok,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2000" dirty="0"/>
              <a:t> is unaltered (always clear it before calling these routines)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25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9371C-06DA-2641-9677-FCE3121F5E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5286" y="713353"/>
            <a:ext cx="6184120" cy="17840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++ -- pre and post increment combined with pointers can </a:t>
            </a:r>
            <a:r>
              <a:rPr lang="en-US" dirty="0">
                <a:solidFill>
                  <a:schemeClr val="accent1"/>
                </a:solidFill>
              </a:rPr>
              <a:t>create code that is complex, hard to read and difficult to maintain</a:t>
            </a:r>
          </a:p>
          <a:p>
            <a:r>
              <a:rPr lang="en-US" dirty="0"/>
              <a:t>Use () to help readability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C Precedence and 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8EA-BF69-A247-9A1A-5575703AA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66" y="99467"/>
            <a:ext cx="4936735" cy="665906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E0F86DF-E3AB-114C-B214-F982A94010C5}"/>
              </a:ext>
            </a:extLst>
          </p:cNvPr>
          <p:cNvSpPr/>
          <p:nvPr/>
        </p:nvSpPr>
        <p:spPr>
          <a:xfrm>
            <a:off x="6679406" y="289702"/>
            <a:ext cx="400360" cy="2057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3C391-A6F9-91BA-3ECC-B16CEA41A9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13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2DE3BB-D37F-6E41-A7A2-B2B7B9F576B7}"/>
              </a:ext>
            </a:extLst>
          </p:cNvPr>
          <p:cNvSpPr/>
          <p:nvPr/>
        </p:nvSpPr>
        <p:spPr bwMode="auto">
          <a:xfrm>
            <a:off x="2034130" y="721161"/>
            <a:ext cx="964406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= "33";  // test buffer string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0 (zero)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each call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(int)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10)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string was a proper number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entpr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should be at the end of the string == '\0'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'\0') || (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0))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handle the error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("%d\n", number);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49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(only the address is known)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192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135757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946" y="705013"/>
            <a:ext cx="11043353" cy="563272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endParaRPr lang="en-US" sz="40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You 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can change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array contents</a:t>
            </a:r>
          </a:p>
          <a:p>
            <a:pPr marL="354012" lvl="1" indent="0">
              <a:buNone/>
            </a:pPr>
            <a:endParaRPr lang="en-US" sz="28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354012" lvl="1" indent="0">
              <a:buNone/>
            </a:pPr>
            <a:endParaRPr lang="en-US" sz="32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In the example above, </a:t>
            </a: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is immutable string literal (array) 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is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not associated with a variable name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;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anonymous variable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has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space to hold the string + ’\0</a:t>
            </a:r>
            <a:r>
              <a:rPr lang="en-US" sz="2000" dirty="0">
                <a:solidFill>
                  <a:schemeClr val="tx2"/>
                </a:solidFill>
              </a:rPr>
              <a:t>’ </a:t>
            </a:r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is read only  (immutable) and cannot be modified at runtime</a:t>
            </a:r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is a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  <a:endParaRPr lang="en-US" sz="2200" dirty="0"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813639" y="775890"/>
            <a:ext cx="7848674" cy="126597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mess1;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+ 5) = '\0';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838199" y="3072684"/>
            <a:ext cx="10515601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2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9255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946" y="705013"/>
            <a:ext cx="11043353" cy="470781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  <a:endParaRPr lang="en-US" sz="2200" dirty="0">
              <a:cs typeface="Courier New" panose="02070309020205020404" pitchFamily="49" charset="0"/>
            </a:endParaRP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you 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cannot change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array contents,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but you can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change what mess2 points at</a:t>
            </a: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mess3</a:t>
            </a:r>
            <a:r>
              <a:rPr lang="en-US" sz="2200" dirty="0">
                <a:cs typeface="Courier New" panose="02070309020205020404" pitchFamily="49" charset="0"/>
              </a:rPr>
              <a:t> is an array but does not contain a </a:t>
            </a:r>
            <a:r>
              <a:rPr lang="en-US" sz="2200" u="sng" dirty="0">
                <a:cs typeface="Courier New" panose="02070309020205020404" pitchFamily="49" charset="0"/>
              </a:rPr>
              <a:t>’\0</a:t>
            </a:r>
            <a:r>
              <a:rPr lang="en-US" sz="2200" u="sng" dirty="0"/>
              <a:t>’</a:t>
            </a:r>
            <a:r>
              <a:rPr lang="en-US" sz="2200" dirty="0"/>
              <a:t> 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SO, IT IS </a:t>
            </a:r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NOT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A VALID STRING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Be Careful with C Strings and Arrays of Chars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1EB55B1-2DBD-8640-8A90-0A893AC70839}"/>
              </a:ext>
            </a:extLst>
          </p:cNvPr>
          <p:cNvSpPr/>
          <p:nvPr/>
        </p:nvSpPr>
        <p:spPr bwMode="auto">
          <a:xfrm>
            <a:off x="910704" y="4671754"/>
            <a:ext cx="9952328" cy="49950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{'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H','e','l','l','o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',' ','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W','o','r','l','d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'};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937514" y="1834812"/>
            <a:ext cx="10515601" cy="147341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2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*mess = 'h';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undefined in C,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seg fault</a:t>
            </a:r>
            <a:endParaRPr lang="en-US" sz="2200" i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 = mess1;			// where mess2 points can be changed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684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2" grpId="0" animBg="1"/>
      <p:bldP spid="9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9F3C-8120-A44A-BC22-37112D25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buffer overflow: common security flaw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0235-7794-7C45-8549-7003EAB96B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5101" y="1075006"/>
            <a:ext cx="11013585" cy="2136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buffer overflow </a:t>
            </a:r>
            <a:r>
              <a:rPr lang="en-US" sz="2200" dirty="0"/>
              <a:t>occurs when data is written </a:t>
            </a:r>
            <a:r>
              <a:rPr lang="en-US" sz="2200" dirty="0">
                <a:solidFill>
                  <a:srgbClr val="0070C0"/>
                </a:solidFill>
              </a:rPr>
              <a:t>outside the boundaries </a:t>
            </a:r>
            <a:r>
              <a:rPr lang="en-US" sz="2200" dirty="0"/>
              <a:t>of the </a:t>
            </a:r>
            <a:r>
              <a:rPr lang="en-US" sz="2200" dirty="0">
                <a:solidFill>
                  <a:srgbClr val="0070C0"/>
                </a:solidFill>
              </a:rPr>
              <a:t>memory allocated to target variable </a:t>
            </a:r>
            <a:r>
              <a:rPr lang="en-US" sz="2200" dirty="0"/>
              <a:t>(or target buffer)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is a very </a:t>
            </a:r>
            <a:r>
              <a:rPr lang="en-US" sz="2000" i="1" dirty="0">
                <a:solidFill>
                  <a:schemeClr val="accent1"/>
                </a:solidFill>
              </a:rPr>
              <a:t>common source of buffer overrun security flaws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always ensure that the </a:t>
            </a:r>
            <a:r>
              <a:rPr lang="en-US" sz="1800" dirty="0">
                <a:solidFill>
                  <a:srgbClr val="0070C0"/>
                </a:solidFill>
              </a:rPr>
              <a:t>destination array is </a:t>
            </a:r>
            <a:r>
              <a:rPr lang="en-US" sz="1800" b="1" dirty="0">
                <a:solidFill>
                  <a:srgbClr val="0070C0"/>
                </a:solidFill>
              </a:rPr>
              <a:t>large enough </a:t>
            </a:r>
            <a:r>
              <a:rPr lang="en-US" sz="1800" dirty="0"/>
              <a:t>(and don’t forget the null terminator) 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can cause </a:t>
            </a:r>
            <a:r>
              <a:rPr lang="en-US" sz="2000" dirty="0">
                <a:solidFill>
                  <a:schemeClr val="accent1"/>
                </a:solidFill>
              </a:rPr>
              <a:t>problems when the </a:t>
            </a:r>
            <a:r>
              <a:rPr lang="en-US" sz="2000" b="1" i="1" dirty="0">
                <a:solidFill>
                  <a:schemeClr val="accent1"/>
                </a:solidFill>
              </a:rPr>
              <a:t>destination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source</a:t>
            </a:r>
            <a:r>
              <a:rPr lang="en-US" sz="2000" dirty="0">
                <a:solidFill>
                  <a:schemeClr val="accent1"/>
                </a:solidFill>
              </a:rPr>
              <a:t> regions </a:t>
            </a:r>
            <a:r>
              <a:rPr lang="en-US" sz="2000" b="1" i="1" dirty="0">
                <a:solidFill>
                  <a:schemeClr val="accent1"/>
                </a:solidFill>
              </a:rPr>
              <a:t>overlap</a:t>
            </a:r>
          </a:p>
          <a:p>
            <a:endParaRPr lang="en-US" sz="2200" dirty="0"/>
          </a:p>
          <a:p>
            <a:endParaRPr lang="en-US" sz="22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AB38F7-323A-634C-9436-DA0D443DA079}"/>
              </a:ext>
            </a:extLst>
          </p:cNvPr>
          <p:cNvGrpSpPr>
            <a:grpSpLocks/>
          </p:cNvGrpSpPr>
          <p:nvPr/>
        </p:nvGrpSpPr>
        <p:grpSpPr bwMode="auto">
          <a:xfrm>
            <a:off x="2870200" y="5322570"/>
            <a:ext cx="5867400" cy="533400"/>
            <a:chOff x="528" y="2544"/>
            <a:chExt cx="3696" cy="33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1B7600F-A228-2A41-B129-7808B65E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A5BD424-7598-CB4E-B58D-051434B0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D48EE50-2AEF-564F-9C62-B22074AA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2F32BE9-6DF9-A742-AE5D-188C4471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7C6CE30-846F-B243-95C9-CC00AD5C8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718CFA4-D9D2-834E-9B66-AF088310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FA9B845-93A1-DB4B-8B92-DC05526BC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9D34598-16BF-2D4E-8C94-B90A4CBC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E1B074B-DC61-6347-B8CE-1CEF00F0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F5109AC-56DF-0640-9618-73E08F1B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23F5A6BA-8309-814A-A0E7-53606EDE4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16">
            <a:extLst>
              <a:ext uri="{FF2B5EF4-FFF2-40B4-BE49-F238E27FC236}">
                <a16:creationId xmlns:a16="http://schemas.microsoft.com/office/drawing/2014/main" id="{C1659CF1-D1AF-0449-A5ED-CA1E381D92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05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9B912484-CD00-374F-96C6-5A7DDA600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045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2B8C383-22FC-B745-8725-FB23053B05F6}"/>
              </a:ext>
            </a:extLst>
          </p:cNvPr>
          <p:cNvGrpSpPr>
            <a:grpSpLocks/>
          </p:cNvGrpSpPr>
          <p:nvPr/>
        </p:nvGrpSpPr>
        <p:grpSpPr bwMode="auto">
          <a:xfrm>
            <a:off x="1727200" y="4027170"/>
            <a:ext cx="7010400" cy="717550"/>
            <a:chOff x="576" y="3360"/>
            <a:chExt cx="4416" cy="452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55F86A7-712B-8D44-B7B5-913007EB2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3360"/>
              <a:ext cx="3696" cy="336"/>
              <a:chOff x="528" y="2544"/>
              <a:chExt cx="3696" cy="3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8F8B2D-38E1-664C-9D26-4FD027CA8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ED1E05-967D-7C47-9F36-EA670D04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F61E56-699E-C148-B0C5-2A9BE5B5E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610FBB-5C65-744F-952A-29CEE520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C99A22-EEA5-5644-A112-1C0057E6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84E08B-79B4-7B43-A275-F93E0D092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971AA-4E78-0341-AD4F-071D53616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093B32-F37E-FC45-96FC-DAB7CA91C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329F993-261B-9C4D-9BA4-0BB4038B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2A6558-5ED2-D148-995D-5ECAC15D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D0A0B7-E580-9846-B03A-75E7D8328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1">
              <a:extLst>
                <a:ext uri="{FF2B5EF4-FFF2-40B4-BE49-F238E27FC236}">
                  <a16:creationId xmlns:a16="http://schemas.microsoft.com/office/drawing/2014/main" id="{D1FFF72A-DB45-BC4B-B81B-E32364218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408"/>
              <a:ext cx="6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Memory</a:t>
              </a:r>
            </a:p>
          </p:txBody>
        </p:sp>
      </p:grpSp>
      <p:sp>
        <p:nvSpPr>
          <p:cNvPr id="32" name="AutoShape 32">
            <a:extLst>
              <a:ext uri="{FF2B5EF4-FFF2-40B4-BE49-F238E27FC236}">
                <a16:creationId xmlns:a16="http://schemas.microsoft.com/office/drawing/2014/main" id="{5D6DD995-5B67-504D-9897-D0DF11208EE4}"/>
              </a:ext>
            </a:extLst>
          </p:cNvPr>
          <p:cNvSpPr>
            <a:spLocks/>
          </p:cNvSpPr>
          <p:nvPr/>
        </p:nvSpPr>
        <p:spPr bwMode="auto">
          <a:xfrm rot="16200000">
            <a:off x="7651750" y="5384483"/>
            <a:ext cx="571500" cy="1600200"/>
          </a:xfrm>
          <a:prstGeom prst="leftBrace">
            <a:avLst>
              <a:gd name="adj1" fmla="val 2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C06F922C-FDBB-214B-8965-3B036D7F212D}"/>
              </a:ext>
            </a:extLst>
          </p:cNvPr>
          <p:cNvSpPr>
            <a:spLocks/>
          </p:cNvSpPr>
          <p:nvPr/>
        </p:nvSpPr>
        <p:spPr bwMode="auto">
          <a:xfrm rot="16200000">
            <a:off x="4718050" y="4050983"/>
            <a:ext cx="571500" cy="4267200"/>
          </a:xfrm>
          <a:prstGeom prst="leftBrace">
            <a:avLst>
              <a:gd name="adj1" fmla="val 6222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AC27EF79-DCBD-194B-B5E8-DF55B5413E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44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00082A19-775C-A048-9F34-BE29DFE19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95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88B704CF-908E-7E47-BB65-5BE44D706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12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EF1FA4D9-C794-DE4C-A815-953B01C01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3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10CC48D-4915-A54D-A4B8-58762308B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80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BD4CD0C1-A3AB-6340-B4CA-E18E1C5AE6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36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1751C40-F1FC-114D-8860-9016DC2A3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880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1">
            <a:extLst>
              <a:ext uri="{FF2B5EF4-FFF2-40B4-BE49-F238E27FC236}">
                <a16:creationId xmlns:a16="http://schemas.microsoft.com/office/drawing/2014/main" id="{717DA8C2-E4A7-2E40-B834-CCABB9CF3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756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>
            <a:extLst>
              <a:ext uri="{FF2B5EF4-FFF2-40B4-BE49-F238E27FC236}">
                <a16:creationId xmlns:a16="http://schemas.microsoft.com/office/drawing/2014/main" id="{13A377CF-D2E7-CA40-9859-E09345446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90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1423229B-36F0-164F-9713-849A8B77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6389370"/>
            <a:ext cx="2851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Allocated Memory (8 Bytes)</a:t>
            </a:r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17175515-974D-4844-A42A-892DE91A6B3D}"/>
              </a:ext>
            </a:extLst>
          </p:cNvPr>
          <p:cNvSpPr>
            <a:spLocks/>
          </p:cNvSpPr>
          <p:nvPr/>
        </p:nvSpPr>
        <p:spPr bwMode="auto">
          <a:xfrm rot="5400000">
            <a:off x="5575300" y="864870"/>
            <a:ext cx="457200" cy="5867400"/>
          </a:xfrm>
          <a:prstGeom prst="leftBrace">
            <a:avLst>
              <a:gd name="adj1" fmla="val 106944"/>
              <a:gd name="adj2" fmla="val 499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90E30-2EAE-6743-BAFB-98B9AF21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3265170"/>
            <a:ext cx="176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11 Bytes of Data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01BC86A7-F77A-DF40-9998-5B8B94E0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800" y="4560570"/>
            <a:ext cx="126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Copy </a:t>
            </a:r>
          </a:p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Operation</a:t>
            </a:r>
          </a:p>
        </p:txBody>
      </p:sp>
      <p:sp>
        <p:nvSpPr>
          <p:cNvPr id="47" name="Text Box 48">
            <a:extLst>
              <a:ext uri="{FF2B5EF4-FFF2-40B4-BE49-F238E27FC236}">
                <a16:creationId xmlns:a16="http://schemas.microsoft.com/office/drawing/2014/main" id="{D9030FA6-6072-384C-A472-C41824D9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6313170"/>
            <a:ext cx="156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Other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FBC9F4-05D7-5840-9BB4-9940845229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052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FC03-952D-044E-A72D-E20D38E2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396"/>
            <a:ext cx="11547598" cy="461101"/>
          </a:xfrm>
        </p:spPr>
        <p:txBody>
          <a:bodyPr/>
          <a:lstStyle/>
          <a:p>
            <a:r>
              <a:rPr lang="en-US" dirty="0" err="1"/>
              <a:t>strcpy</a:t>
            </a:r>
            <a:r>
              <a:rPr lang="en-US" dirty="0"/>
              <a:t>() buffer overflow: over-write of an adjacent variable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2696AD-1631-8344-AC5E-CC45727B778D}"/>
              </a:ext>
            </a:extLst>
          </p:cNvPr>
          <p:cNvSpPr/>
          <p:nvPr/>
        </p:nvSpPr>
        <p:spPr bwMode="auto">
          <a:xfrm>
            <a:off x="424469" y="552164"/>
            <a:ext cx="7203247" cy="366728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 main(void)		/* file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s1[]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"before";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r2[4] = "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s2[]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"after";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s1: 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s2: 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nr2:%s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(r2,"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length &gt; buffer size</a:t>
            </a:r>
          </a:p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("\n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s1: 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s2: 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nr2:%s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Group 63">
            <a:extLst>
              <a:ext uri="{FF2B5EF4-FFF2-40B4-BE49-F238E27FC236}">
                <a16:creationId xmlns:a16="http://schemas.microsoft.com/office/drawing/2014/main" id="{3E1C73F9-10A2-C741-980E-798D2942ABEE}"/>
              </a:ext>
            </a:extLst>
          </p:cNvPr>
          <p:cNvGraphicFramePr>
            <a:graphicFrameLocks noGrp="1"/>
          </p:cNvGraphicFramePr>
          <p:nvPr/>
        </p:nvGraphicFramePr>
        <p:xfrm>
          <a:off x="134006" y="4267118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'x'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'y'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'b'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4EE721-6509-3944-A4F2-FD50546EF18D}"/>
              </a:ext>
            </a:extLst>
          </p:cNvPr>
          <p:cNvSpPr txBox="1"/>
          <p:nvPr/>
        </p:nvSpPr>
        <p:spPr>
          <a:xfrm>
            <a:off x="70562" y="530649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low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25411-A9C2-F244-89A1-B11B661512A2}"/>
              </a:ext>
            </a:extLst>
          </p:cNvPr>
          <p:cNvSpPr txBox="1"/>
          <p:nvPr/>
        </p:nvSpPr>
        <p:spPr>
          <a:xfrm>
            <a:off x="10880832" y="537735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high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6AF91EB0-263F-D940-9E49-BE8BF193A035}"/>
              </a:ext>
            </a:extLst>
          </p:cNvPr>
          <p:cNvGraphicFramePr>
            <a:graphicFrameLocks noGrp="1"/>
          </p:cNvGraphicFramePr>
          <p:nvPr/>
        </p:nvGraphicFramePr>
        <p:xfrm>
          <a:off x="162910" y="5738203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Up Arrow 14">
            <a:extLst>
              <a:ext uri="{FF2B5EF4-FFF2-40B4-BE49-F238E27FC236}">
                <a16:creationId xmlns:a16="http://schemas.microsoft.com/office/drawing/2014/main" id="{DEC4D4B4-012A-DE47-A87C-E964FCA227DD}"/>
              </a:ext>
            </a:extLst>
          </p:cNvPr>
          <p:cNvSpPr/>
          <p:nvPr/>
        </p:nvSpPr>
        <p:spPr>
          <a:xfrm>
            <a:off x="11676993" y="5205127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E5C1E0E7-A6DC-DF43-BAD7-18A6ED35836B}"/>
              </a:ext>
            </a:extLst>
          </p:cNvPr>
          <p:cNvSpPr/>
          <p:nvPr/>
        </p:nvSpPr>
        <p:spPr>
          <a:xfrm>
            <a:off x="366662" y="5165878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8D01E-6AA5-FA4C-966A-6B8D27EC7C8A}"/>
              </a:ext>
            </a:extLst>
          </p:cNvPr>
          <p:cNvSpPr txBox="1"/>
          <p:nvPr/>
        </p:nvSpPr>
        <p:spPr>
          <a:xfrm>
            <a:off x="4600304" y="516587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F4AF4-BC8A-B04C-AB5B-1D01DE0F6B04}"/>
              </a:ext>
            </a:extLst>
          </p:cNvPr>
          <p:cNvSpPr txBox="1"/>
          <p:nvPr/>
        </p:nvSpPr>
        <p:spPr>
          <a:xfrm>
            <a:off x="4587766" y="656811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9062C8-45AD-2948-99D6-38F6FA0B7C6C}"/>
              </a:ext>
            </a:extLst>
          </p:cNvPr>
          <p:cNvSpPr/>
          <p:nvPr/>
        </p:nvSpPr>
        <p:spPr bwMode="auto">
          <a:xfrm>
            <a:off x="8045791" y="1569469"/>
            <a:ext cx="2440871" cy="248179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before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o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hello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BEDF0-0E37-444B-9A6A-C9557C8F95C5}"/>
              </a:ext>
            </a:extLst>
          </p:cNvPr>
          <p:cNvSpPr txBox="1"/>
          <p:nvPr/>
        </p:nvSpPr>
        <p:spPr>
          <a:xfrm>
            <a:off x="4147430" y="1277081"/>
            <a:ext cx="249972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these are mutable arrays, not literals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F65C-199C-3149-BC99-3EB6583BDC86}"/>
              </a:ext>
            </a:extLst>
          </p:cNvPr>
          <p:cNvSpPr txBox="1"/>
          <p:nvPr/>
        </p:nvSpPr>
        <p:spPr>
          <a:xfrm>
            <a:off x="7759247" y="704341"/>
            <a:ext cx="307638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compile on pi-cluster with</a:t>
            </a:r>
          </a:p>
          <a:p>
            <a:r>
              <a:rPr lang="en-US" dirty="0" err="1">
                <a:solidFill>
                  <a:srgbClr val="0070C0"/>
                </a:solidFill>
              </a:rPr>
              <a:t>gcc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test.c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A17E5-C274-7548-8C75-408286AF5A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1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84329"/>
            <a:ext cx="11095598" cy="469935"/>
          </a:xfrm>
        </p:spPr>
        <p:txBody>
          <a:bodyPr/>
          <a:lstStyle/>
          <a:p>
            <a:r>
              <a:rPr lang="en-US" dirty="0"/>
              <a:t>Pointer to Pointers (Double, Triple and … Indirection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72AD-496C-674B-A2E2-20DA148CE1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6968" y="780252"/>
            <a:ext cx="11248631" cy="586438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pointer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dirty="0">
                <a:solidFill>
                  <a:srgbClr val="0070C0"/>
                </a:solidFill>
              </a:rPr>
              <a:t> point at itself, why?</a:t>
            </a:r>
          </a:p>
          <a:p>
            <a:pPr lvl="2"/>
            <a:endParaRPr lang="en-US" sz="3200" dirty="0"/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p</a:t>
            </a:r>
            <a:r>
              <a:rPr lang="en-US" sz="2200" dirty="0"/>
              <a:t> is defined as (int *), a </a:t>
            </a:r>
            <a:r>
              <a:rPr lang="en-US" sz="2200" dirty="0">
                <a:solidFill>
                  <a:srgbClr val="0070C0"/>
                </a:solidFill>
              </a:rPr>
              <a:t>pointer to an int</a:t>
            </a:r>
            <a:r>
              <a:rPr lang="en-US" sz="2200" dirty="0"/>
              <a:t>, </a:t>
            </a:r>
            <a:r>
              <a:rPr lang="en-US" sz="2200" b="1" dirty="0"/>
              <a:t>but</a:t>
            </a:r>
          </a:p>
          <a:p>
            <a:pPr lvl="1"/>
            <a:r>
              <a:rPr lang="en-US" sz="2200" dirty="0"/>
              <a:t>the type of </a:t>
            </a:r>
            <a:r>
              <a:rPr lang="en-US" sz="2200" dirty="0">
                <a:solidFill>
                  <a:srgbClr val="FF0000"/>
                </a:solidFill>
              </a:rPr>
              <a:t>&amp;p</a:t>
            </a:r>
            <a:r>
              <a:rPr lang="en-US" sz="2200" dirty="0"/>
              <a:t> is (int **), a </a:t>
            </a:r>
            <a:r>
              <a:rPr lang="en-US" sz="2200" dirty="0">
                <a:solidFill>
                  <a:srgbClr val="0070C0"/>
                </a:solidFill>
              </a:rPr>
              <a:t>pointer to a pointer to an int </a:t>
            </a:r>
          </a:p>
          <a:p>
            <a:r>
              <a:rPr lang="en-US" sz="2200" dirty="0"/>
              <a:t>Define a </a:t>
            </a:r>
            <a:r>
              <a:rPr lang="en-US" sz="2200" dirty="0">
                <a:solidFill>
                  <a:srgbClr val="0070C0"/>
                </a:solidFill>
              </a:rPr>
              <a:t>pointer</a:t>
            </a:r>
            <a:r>
              <a:rPr lang="en-US" sz="2200" dirty="0">
                <a:solidFill>
                  <a:schemeClr val="accent5"/>
                </a:solidFill>
              </a:rPr>
              <a:t> to a </a:t>
            </a:r>
            <a:r>
              <a:rPr lang="en-US" sz="2200" dirty="0">
                <a:solidFill>
                  <a:srgbClr val="0070C0"/>
                </a:solidFill>
              </a:rPr>
              <a:t>pointer (p2 below)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3200" dirty="0"/>
          </a:p>
          <a:p>
            <a:pPr lvl="3"/>
            <a:endParaRPr lang="en-US" sz="1800" dirty="0"/>
          </a:p>
          <a:p>
            <a:r>
              <a:rPr lang="en-US" sz="2200" dirty="0">
                <a:solidFill>
                  <a:schemeClr val="accent5"/>
                </a:solidFill>
              </a:rPr>
              <a:t>C allows any number of pointer indirections</a:t>
            </a:r>
          </a:p>
          <a:p>
            <a:pPr lvl="1"/>
            <a:r>
              <a:rPr lang="en-US" sz="2200" dirty="0"/>
              <a:t>more than three levels is very uncommon in real applications as it reduces readability and generates at lot of memory reads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99D9B-296A-004F-8655-E570A802753B}"/>
              </a:ext>
            </a:extLst>
          </p:cNvPr>
          <p:cNvSpPr/>
          <p:nvPr/>
        </p:nvSpPr>
        <p:spPr bwMode="auto">
          <a:xfrm>
            <a:off x="1000893" y="3101941"/>
            <a:ext cx="460500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2;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&amp;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&amp;p1;</a:t>
            </a:r>
          </a:p>
          <a:p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5D1-8844-4148-914E-B15B9C5DA7F3}"/>
              </a:ext>
            </a:extLst>
          </p:cNvPr>
          <p:cNvSpPr/>
          <p:nvPr/>
        </p:nvSpPr>
        <p:spPr bwMode="auto">
          <a:xfrm>
            <a:off x="1684617" y="1301127"/>
            <a:ext cx="8152928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not legal – type mismatch */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9BA9D-8989-F544-B5E3-5C5337F735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2B506-BB01-C949-8ED8-A5F7F3B628E9}"/>
              </a:ext>
            </a:extLst>
          </p:cNvPr>
          <p:cNvGrpSpPr/>
          <p:nvPr/>
        </p:nvGrpSpPr>
        <p:grpSpPr>
          <a:xfrm>
            <a:off x="10536523" y="2849575"/>
            <a:ext cx="995680" cy="779480"/>
            <a:chOff x="10536523" y="2849575"/>
            <a:chExt cx="995680" cy="7794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79F25-E6DB-7E46-93BD-1C2AF5A3BAD2}"/>
                </a:ext>
              </a:extLst>
            </p:cNvPr>
            <p:cNvSpPr txBox="1"/>
            <p:nvPr/>
          </p:nvSpPr>
          <p:spPr>
            <a:xfrm>
              <a:off x="10913176" y="2849575"/>
              <a:ext cx="242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35C7A-0041-E645-B8F9-0C78FC5CDBD0}"/>
                </a:ext>
              </a:extLst>
            </p:cNvPr>
            <p:cNvSpPr txBox="1"/>
            <p:nvPr/>
          </p:nvSpPr>
          <p:spPr>
            <a:xfrm>
              <a:off x="10536523" y="322894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B7472-86A7-6E46-803C-CBEFDC71E2EC}"/>
              </a:ext>
            </a:extLst>
          </p:cNvPr>
          <p:cNvGrpSpPr/>
          <p:nvPr/>
        </p:nvGrpSpPr>
        <p:grpSpPr>
          <a:xfrm>
            <a:off x="8465929" y="2849575"/>
            <a:ext cx="2088966" cy="738156"/>
            <a:chOff x="8465929" y="2849575"/>
            <a:chExt cx="2088966" cy="73815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98FDF-7B8C-DE44-BAB8-7F194EFF937B}"/>
                </a:ext>
              </a:extLst>
            </p:cNvPr>
            <p:cNvSpPr txBox="1"/>
            <p:nvPr/>
          </p:nvSpPr>
          <p:spPr>
            <a:xfrm>
              <a:off x="8465929" y="3201651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B2BB-7E9D-7A43-B73F-4CA2C20DB6BC}"/>
                </a:ext>
              </a:extLst>
            </p:cNvPr>
            <p:cNvCxnSpPr>
              <a:cxnSpLocks/>
            </p:cNvCxnSpPr>
            <p:nvPr/>
          </p:nvCxnSpPr>
          <p:spPr>
            <a:xfrm>
              <a:off x="9484797" y="34030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42D21-EF8F-C740-8850-EE4BBCF37AE5}"/>
                </a:ext>
              </a:extLst>
            </p:cNvPr>
            <p:cNvSpPr txBox="1"/>
            <p:nvPr/>
          </p:nvSpPr>
          <p:spPr>
            <a:xfrm>
              <a:off x="8728769" y="2849575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D748F-8961-4A45-9949-C74D2A191E1E}"/>
              </a:ext>
            </a:extLst>
          </p:cNvPr>
          <p:cNvGrpSpPr/>
          <p:nvPr/>
        </p:nvGrpSpPr>
        <p:grpSpPr>
          <a:xfrm>
            <a:off x="6402578" y="2801541"/>
            <a:ext cx="2088966" cy="786190"/>
            <a:chOff x="6402578" y="2801541"/>
            <a:chExt cx="2088966" cy="7861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EEBA9B-BAC2-3B41-8801-40B42463D242}"/>
                </a:ext>
              </a:extLst>
            </p:cNvPr>
            <p:cNvSpPr txBox="1"/>
            <p:nvPr/>
          </p:nvSpPr>
          <p:spPr>
            <a:xfrm>
              <a:off x="6402578" y="3201651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F2B5B-E7EB-5143-99AA-19501A47EBDB}"/>
                </a:ext>
              </a:extLst>
            </p:cNvPr>
            <p:cNvCxnSpPr>
              <a:cxnSpLocks/>
            </p:cNvCxnSpPr>
            <p:nvPr/>
          </p:nvCxnSpPr>
          <p:spPr>
            <a:xfrm>
              <a:off x="7421446" y="34030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DE168-4019-6A4D-A989-45724957B90B}"/>
                </a:ext>
              </a:extLst>
            </p:cNvPr>
            <p:cNvSpPr txBox="1"/>
            <p:nvPr/>
          </p:nvSpPr>
          <p:spPr>
            <a:xfrm>
              <a:off x="6665418" y="2801541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9950550-0558-F24C-B437-BFB1C4D858E3}"/>
              </a:ext>
            </a:extLst>
          </p:cNvPr>
          <p:cNvSpPr txBox="1"/>
          <p:nvPr/>
        </p:nvSpPr>
        <p:spPr>
          <a:xfrm>
            <a:off x="6055087" y="3813408"/>
            <a:ext cx="5577479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number of </a:t>
            </a:r>
            <a:r>
              <a:rPr lang="en-US" sz="2000" dirty="0">
                <a:solidFill>
                  <a:srgbClr val="C00000"/>
                </a:solidFill>
              </a:rPr>
              <a:t>*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in the definition tells you </a:t>
            </a:r>
            <a:r>
              <a:rPr lang="en-US" sz="2000" dirty="0">
                <a:solidFill>
                  <a:srgbClr val="0070C0"/>
                </a:solidFill>
              </a:rPr>
              <a:t>how many reads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it takes to get to the base type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# reads = number of </a:t>
            </a:r>
            <a:r>
              <a:rPr lang="en-US" sz="2000" dirty="0">
                <a:solidFill>
                  <a:srgbClr val="C00000"/>
                </a:solidFill>
              </a:rPr>
              <a:t>*</a:t>
            </a:r>
            <a:r>
              <a:rPr lang="en-US" sz="2000" dirty="0">
                <a:solidFill>
                  <a:schemeClr val="accent1"/>
                </a:solidFill>
              </a:rPr>
              <a:t> + 1</a:t>
            </a:r>
          </a:p>
          <a:p>
            <a:r>
              <a:rPr lang="en-US" sz="2000" dirty="0">
                <a:solidFill>
                  <a:schemeClr val="tx2"/>
                </a:solidFill>
              </a:rPr>
              <a:t>e.g., int </a:t>
            </a:r>
            <a:r>
              <a:rPr lang="en-US" sz="2000" dirty="0">
                <a:solidFill>
                  <a:srgbClr val="C00000"/>
                </a:solidFill>
              </a:rPr>
              <a:t>**</a:t>
            </a:r>
            <a:r>
              <a:rPr lang="en-US" sz="2000" dirty="0">
                <a:solidFill>
                  <a:schemeClr val="tx2"/>
                </a:solidFill>
              </a:rPr>
              <a:t>p2 requires </a:t>
            </a:r>
            <a:r>
              <a:rPr lang="en-US" sz="2000" dirty="0">
                <a:solidFill>
                  <a:srgbClr val="7030A0"/>
                </a:solidFill>
              </a:rPr>
              <a:t>3 reads </a:t>
            </a:r>
            <a:r>
              <a:rPr lang="en-US" sz="2000" dirty="0">
                <a:solidFill>
                  <a:schemeClr val="tx2"/>
                </a:solidFill>
              </a:rPr>
              <a:t>to get to the int</a:t>
            </a:r>
          </a:p>
        </p:txBody>
      </p:sp>
    </p:spTree>
    <p:extLst>
      <p:ext uri="{BB962C8B-B14F-4D97-AF65-F5344CB8AC3E}">
        <p14:creationId xmlns:p14="http://schemas.microsoft.com/office/powerpoint/2010/main" val="251370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33" grpId="0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C3E6C3F-F227-A44B-B9C4-51D967E67688}"/>
              </a:ext>
            </a:extLst>
          </p:cNvPr>
          <p:cNvSpPr/>
          <p:nvPr/>
        </p:nvSpPr>
        <p:spPr>
          <a:xfrm>
            <a:off x="326877" y="586579"/>
            <a:ext cx="11792606" cy="18148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7" y="76749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Rside</a:t>
            </a:r>
            <a:r>
              <a:rPr lang="en-US" dirty="0"/>
              <a:t> 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8C4FC9-C600-6140-9002-2454A7144DBA}"/>
              </a:ext>
            </a:extLst>
          </p:cNvPr>
          <p:cNvGrpSpPr/>
          <p:nvPr/>
        </p:nvGrpSpPr>
        <p:grpSpPr>
          <a:xfrm>
            <a:off x="5220105" y="1010397"/>
            <a:ext cx="1851868" cy="1075190"/>
            <a:chOff x="5278479" y="1249827"/>
            <a:chExt cx="1851868" cy="10751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90F278-C8C6-E646-BAD0-03F2F90B7ACD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6888686-FD12-5E43-A2DC-04E8A588EBB9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1BF013-E748-1D44-A8F9-4DE6693CAAF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2348FC2-9E17-134B-96EA-7B732639678F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6F4488-D0ED-9A47-9B47-468CB54D518E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FB5E67-8AE0-7644-ACEB-9D4F9783D324}"/>
                </a:ext>
              </a:extLst>
            </p:cNvPr>
            <p:cNvSpPr txBox="1"/>
            <p:nvPr/>
          </p:nvSpPr>
          <p:spPr>
            <a:xfrm>
              <a:off x="5933331" y="1249827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B688DC-D362-C44C-BBBF-D44B8BF746E9}"/>
              </a:ext>
            </a:extLst>
          </p:cNvPr>
          <p:cNvGrpSpPr/>
          <p:nvPr/>
        </p:nvGrpSpPr>
        <p:grpSpPr>
          <a:xfrm>
            <a:off x="7617200" y="1178808"/>
            <a:ext cx="2013896" cy="898438"/>
            <a:chOff x="7614919" y="1426580"/>
            <a:chExt cx="2013896" cy="8984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9A3B60-617A-6E4E-8FEF-081726A536C9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A8DC01E-721F-0847-9674-50125FE6AB60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0112791-BD97-1F40-B5B3-01A8E99993F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B287B8-FA76-A44E-99E3-7D30F4CF6B25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969DD6-27AB-164B-8238-FC12D430EE47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54A789-8BA9-9744-97DA-DC5F0200517E}"/>
                </a:ext>
              </a:extLst>
            </p:cNvPr>
            <p:cNvSpPr txBox="1"/>
            <p:nvPr/>
          </p:nvSpPr>
          <p:spPr>
            <a:xfrm>
              <a:off x="8222240" y="1426580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4B83B3-6246-C844-BE05-158DDB8F68B2}"/>
              </a:ext>
            </a:extLst>
          </p:cNvPr>
          <p:cNvGrpSpPr/>
          <p:nvPr/>
        </p:nvGrpSpPr>
        <p:grpSpPr>
          <a:xfrm>
            <a:off x="9937706" y="1391249"/>
            <a:ext cx="1671483" cy="835698"/>
            <a:chOff x="9876520" y="1483434"/>
            <a:chExt cx="1671483" cy="83569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6ACB06-937F-EE49-ADB9-35722A086A7A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FC319DC-2F8B-8947-884E-08710E89366A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8B674CD-DE30-8C43-9232-5089B226259D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5FA48DA-F35A-074A-9D83-C72E8573D709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782226-B932-A14B-A463-436E4CAAF3E0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42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A6F6CD-B3E9-2041-9585-D2B14485C44C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787702" y="5978333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1522333" y="5978230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63160" y="60790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92ED48-95A6-284A-BB1E-9EF3184DD5BE}"/>
              </a:ext>
            </a:extLst>
          </p:cNvPr>
          <p:cNvSpPr/>
          <p:nvPr/>
        </p:nvSpPr>
        <p:spPr bwMode="auto">
          <a:xfrm>
            <a:off x="435035" y="680381"/>
            <a:ext cx="192020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j;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64C3C65-3513-A243-A6E1-AD6E08CBC0C2}"/>
              </a:ext>
            </a:extLst>
          </p:cNvPr>
          <p:cNvSpPr/>
          <p:nvPr/>
        </p:nvSpPr>
        <p:spPr bwMode="auto">
          <a:xfrm>
            <a:off x="7277662" y="2602094"/>
            <a:ext cx="4381422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= &amp;p1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*p1 + 1;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*p1 + 2;</a:t>
            </a:r>
          </a:p>
          <a:p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("j:%d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n",j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***p3 + **p2 + *p1;</a:t>
            </a:r>
          </a:p>
          <a:p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("j:%d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n",j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38D683-4CC2-F341-A481-4658B968AA69}"/>
              </a:ext>
            </a:extLst>
          </p:cNvPr>
          <p:cNvGrpSpPr/>
          <p:nvPr/>
        </p:nvGrpSpPr>
        <p:grpSpPr>
          <a:xfrm>
            <a:off x="2737258" y="838186"/>
            <a:ext cx="1877973" cy="1266242"/>
            <a:chOff x="5278479" y="1058775"/>
            <a:chExt cx="1877973" cy="126624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66F58D5-5E48-9E4A-BF8A-B15409EC004D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5E01613-DBDD-B843-A4E5-3A8FCABDC1EF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29E0023-2260-C44F-B4C0-3F09E0836891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637F571-9ABA-6144-8409-B94379BAC53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1A28404-7A42-8347-8536-6D577B09BCD3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CCE1C8-98BD-504C-B3CE-A20B44F92DAC}"/>
                </a:ext>
              </a:extLst>
            </p:cNvPr>
            <p:cNvSpPr txBox="1"/>
            <p:nvPr/>
          </p:nvSpPr>
          <p:spPr>
            <a:xfrm>
              <a:off x="5959436" y="1058775"/>
              <a:ext cx="11970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D3D76A-C8CD-BC4D-8044-5962B5C771C3}"/>
              </a:ext>
            </a:extLst>
          </p:cNvPr>
          <p:cNvGrpSpPr/>
          <p:nvPr/>
        </p:nvGrpSpPr>
        <p:grpSpPr>
          <a:xfrm>
            <a:off x="8411524" y="1533617"/>
            <a:ext cx="1526182" cy="412467"/>
            <a:chOff x="8374517" y="2841239"/>
            <a:chExt cx="1526182" cy="412467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1538A80-72B5-7F4A-B01A-97FB4CF1889E}"/>
                </a:ext>
              </a:extLst>
            </p:cNvPr>
            <p:cNvSpPr/>
            <p:nvPr/>
          </p:nvSpPr>
          <p:spPr>
            <a:xfrm>
              <a:off x="9319100" y="3090632"/>
              <a:ext cx="581599" cy="163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D4AA93B-8269-224B-9CB2-55A70B58DF50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9A5AC9E-7564-6C47-ADA0-10FFFA9C208A}"/>
              </a:ext>
            </a:extLst>
          </p:cNvPr>
          <p:cNvGrpSpPr/>
          <p:nvPr/>
        </p:nvGrpSpPr>
        <p:grpSpPr>
          <a:xfrm>
            <a:off x="6000014" y="1542914"/>
            <a:ext cx="1679291" cy="381233"/>
            <a:chOff x="8374517" y="2841239"/>
            <a:chExt cx="1679291" cy="381233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5EC60C02-281A-0247-8CF7-555B4374A02B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C12C8A-D85C-6A4F-B4E5-E2CD2A46356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3F376B3-11EA-A942-A404-79B70A004832}"/>
              </a:ext>
            </a:extLst>
          </p:cNvPr>
          <p:cNvGrpSpPr/>
          <p:nvPr/>
        </p:nvGrpSpPr>
        <p:grpSpPr>
          <a:xfrm>
            <a:off x="3522652" y="1576752"/>
            <a:ext cx="1679291" cy="381233"/>
            <a:chOff x="8374517" y="2841239"/>
            <a:chExt cx="1679291" cy="381233"/>
          </a:xfrm>
        </p:grpSpPr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EFCC4F1F-3CD8-DD47-8952-96FF4B7E9466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15205C5-4E93-D74E-BAF7-BB4F8C68639C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197838" y="3173737"/>
          <a:ext cx="698817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02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32353336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02434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95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2912877" y="282827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Rside</a:t>
            </a:r>
            <a:r>
              <a:rPr lang="en-US" dirty="0">
                <a:solidFill>
                  <a:schemeClr val="tx2"/>
                </a:solidFill>
              </a:rPr>
              <a:t> evaluations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016C8A-4252-7740-A206-F55DBB22BBC7}"/>
              </a:ext>
            </a:extLst>
          </p:cNvPr>
          <p:cNvGrpSpPr/>
          <p:nvPr/>
        </p:nvGrpSpPr>
        <p:grpSpPr>
          <a:xfrm>
            <a:off x="709491" y="2155642"/>
            <a:ext cx="4884671" cy="661792"/>
            <a:chOff x="8802547" y="6164819"/>
            <a:chExt cx="4884671" cy="661792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F26C215-5235-174C-97F1-2AFC7098C38C}"/>
                </a:ext>
              </a:extLst>
            </p:cNvPr>
            <p:cNvSpPr/>
            <p:nvPr/>
          </p:nvSpPr>
          <p:spPr>
            <a:xfrm rot="16200000">
              <a:off x="9174422" y="6139424"/>
              <a:ext cx="369331" cy="420122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9C4F59-C027-4F40-8470-42B8A3DE9A57}"/>
                </a:ext>
              </a:extLst>
            </p:cNvPr>
            <p:cNvSpPr txBox="1"/>
            <p:nvPr/>
          </p:nvSpPr>
          <p:spPr>
            <a:xfrm>
              <a:off x="8802547" y="6457279"/>
              <a:ext cx="488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</a:t>
              </a:r>
              <a:r>
                <a:rPr lang="en-US" b="1" i="1" dirty="0">
                  <a:solidFill>
                    <a:srgbClr val="FF0000"/>
                  </a:solidFill>
                </a:rPr>
                <a:t>“reads + 1” </a:t>
              </a:r>
              <a:r>
                <a:rPr lang="en-US" dirty="0"/>
                <a:t>to </a:t>
              </a:r>
              <a:r>
                <a:rPr lang="en-US" i="1" u="sng" dirty="0">
                  <a:solidFill>
                    <a:srgbClr val="0070C0"/>
                  </a:solidFill>
                </a:rPr>
                <a:t>base type</a:t>
              </a:r>
              <a:r>
                <a:rPr lang="en-US" i="1" dirty="0">
                  <a:solidFill>
                    <a:srgbClr val="0070C0"/>
                  </a:solidFill>
                </a:rPr>
                <a:t> on </a:t>
              </a:r>
              <a:r>
                <a:rPr lang="en-US" i="1" dirty="0" err="1">
                  <a:solidFill>
                    <a:srgbClr val="0070C0"/>
                  </a:solidFill>
                </a:rPr>
                <a:t>Rside</a:t>
              </a:r>
              <a:r>
                <a:rPr lang="en-US" i="1" dirty="0">
                  <a:solidFill>
                    <a:srgbClr val="0070C0"/>
                  </a:solidFill>
                </a:rPr>
                <a:t> 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393D2E4-25E0-4F49-B16A-50F0593DF0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822086A-8B58-B74F-8133-F71540F5DA45}"/>
              </a:ext>
            </a:extLst>
          </p:cNvPr>
          <p:cNvSpPr/>
          <p:nvPr/>
        </p:nvSpPr>
        <p:spPr bwMode="auto">
          <a:xfrm>
            <a:off x="3894131" y="5478761"/>
            <a:ext cx="2461327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% ./</a:t>
            </a:r>
            <a:r>
              <a:rPr lang="en-US" sz="2000" dirty="0" err="1">
                <a:solidFill>
                  <a:schemeClr val="tx2"/>
                </a:solidFill>
              </a:rPr>
              <a:t>a.out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j:43 i:44</a:t>
            </a:r>
          </a:p>
          <a:p>
            <a:r>
              <a:rPr lang="en-US" sz="2000" dirty="0">
                <a:solidFill>
                  <a:srgbClr val="F37440"/>
                </a:solidFill>
              </a:rPr>
              <a:t>j:132 i:44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CC23DA-F4B6-5240-ACD6-354A206D3606}"/>
              </a:ext>
            </a:extLst>
          </p:cNvPr>
          <p:cNvGrpSpPr/>
          <p:nvPr/>
        </p:nvGrpSpPr>
        <p:grpSpPr>
          <a:xfrm>
            <a:off x="10024989" y="521995"/>
            <a:ext cx="1671483" cy="835698"/>
            <a:chOff x="9876520" y="1483434"/>
            <a:chExt cx="1671483" cy="83569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CADD6AA-0252-5E46-BFF4-521CD77A7B31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7E10D66-1011-3345-B3DF-B435AD8D7BAF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4538DEA-50CF-9840-B228-D5CA1C5F5001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j</a:t>
                  </a:r>
                </a:p>
                <a:p>
                  <a:pPr algn="ctr"/>
                  <a:r>
                    <a:rPr lang="en-US" sz="1400" b="1" dirty="0"/>
                    <a:t>0x600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A7E9E72-4E7B-AD48-89BB-DFB4EA42C8AC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207183-AA0B-8641-94B2-5F3AFAA199B5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724F-3535-A640-83BE-CA48091791E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65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24" grpId="0"/>
      <p:bldP spid="116" grpId="0"/>
      <p:bldP spid="5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C3E6C3F-F227-A44B-B9C4-51D967E67688}"/>
              </a:ext>
            </a:extLst>
          </p:cNvPr>
          <p:cNvSpPr/>
          <p:nvPr/>
        </p:nvSpPr>
        <p:spPr>
          <a:xfrm>
            <a:off x="326877" y="586579"/>
            <a:ext cx="11792606" cy="18148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7" y="76749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Rside</a:t>
            </a:r>
            <a:r>
              <a:rPr lang="en-US" dirty="0"/>
              <a:t> 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8C4FC9-C600-6140-9002-2454A7144DBA}"/>
              </a:ext>
            </a:extLst>
          </p:cNvPr>
          <p:cNvGrpSpPr/>
          <p:nvPr/>
        </p:nvGrpSpPr>
        <p:grpSpPr>
          <a:xfrm>
            <a:off x="5220105" y="1010397"/>
            <a:ext cx="1851868" cy="1075190"/>
            <a:chOff x="5278479" y="1249827"/>
            <a:chExt cx="1851868" cy="10751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90F278-C8C6-E646-BAD0-03F2F90B7ACD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6888686-FD12-5E43-A2DC-04E8A588EBB9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1BF013-E748-1D44-A8F9-4DE6693CAAF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2348FC2-9E17-134B-96EA-7B732639678F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6F4488-D0ED-9A47-9B47-468CB54D518E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FB5E67-8AE0-7644-ACEB-9D4F9783D324}"/>
                </a:ext>
              </a:extLst>
            </p:cNvPr>
            <p:cNvSpPr txBox="1"/>
            <p:nvPr/>
          </p:nvSpPr>
          <p:spPr>
            <a:xfrm>
              <a:off x="5933331" y="1249827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B688DC-D362-C44C-BBBF-D44B8BF746E9}"/>
              </a:ext>
            </a:extLst>
          </p:cNvPr>
          <p:cNvGrpSpPr/>
          <p:nvPr/>
        </p:nvGrpSpPr>
        <p:grpSpPr>
          <a:xfrm>
            <a:off x="7617200" y="1178808"/>
            <a:ext cx="2013896" cy="898438"/>
            <a:chOff x="7614919" y="1426580"/>
            <a:chExt cx="2013896" cy="8984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9A3B60-617A-6E4E-8FEF-081726A536C9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A8DC01E-721F-0847-9674-50125FE6AB60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0112791-BD97-1F40-B5B3-01A8E99993F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B287B8-FA76-A44E-99E3-7D30F4CF6B25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969DD6-27AB-164B-8238-FC12D430EE47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54A789-8BA9-9744-97DA-DC5F0200517E}"/>
                </a:ext>
              </a:extLst>
            </p:cNvPr>
            <p:cNvSpPr txBox="1"/>
            <p:nvPr/>
          </p:nvSpPr>
          <p:spPr>
            <a:xfrm>
              <a:off x="8222240" y="1426580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4B83B3-6246-C844-BE05-158DDB8F68B2}"/>
              </a:ext>
            </a:extLst>
          </p:cNvPr>
          <p:cNvGrpSpPr/>
          <p:nvPr/>
        </p:nvGrpSpPr>
        <p:grpSpPr>
          <a:xfrm>
            <a:off x="9937706" y="1391249"/>
            <a:ext cx="1671483" cy="835698"/>
            <a:chOff x="9876520" y="1483434"/>
            <a:chExt cx="1671483" cy="83569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6ACB06-937F-EE49-ADB9-35722A086A7A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FC319DC-2F8B-8947-884E-08710E89366A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8B674CD-DE30-8C43-9232-5089B226259D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5FA48DA-F35A-074A-9D83-C72E8573D709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782226-B932-A14B-A463-436E4CAAF3E0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44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A6F6CD-B3E9-2041-9585-D2B14485C44C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798497" y="5915937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1533128" y="5915834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73955" y="60167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92ED48-95A6-284A-BB1E-9EF3184DD5BE}"/>
              </a:ext>
            </a:extLst>
          </p:cNvPr>
          <p:cNvSpPr/>
          <p:nvPr/>
        </p:nvSpPr>
        <p:spPr bwMode="auto">
          <a:xfrm>
            <a:off x="435035" y="680381"/>
            <a:ext cx="192020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j;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64C3C65-3513-A243-A6E1-AD6E08CBC0C2}"/>
              </a:ext>
            </a:extLst>
          </p:cNvPr>
          <p:cNvSpPr/>
          <p:nvPr/>
        </p:nvSpPr>
        <p:spPr bwMode="auto">
          <a:xfrm>
            <a:off x="7433072" y="4134767"/>
            <a:ext cx="4794788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//continued from previous slide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&amp;j;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***p3 = 4;</a:t>
            </a:r>
          </a:p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("*p1:%d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:%d\n",*p1,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38D683-4CC2-F341-A481-4658B968AA69}"/>
              </a:ext>
            </a:extLst>
          </p:cNvPr>
          <p:cNvGrpSpPr/>
          <p:nvPr/>
        </p:nvGrpSpPr>
        <p:grpSpPr>
          <a:xfrm>
            <a:off x="2737258" y="838186"/>
            <a:ext cx="1877973" cy="1266242"/>
            <a:chOff x="5278479" y="1058775"/>
            <a:chExt cx="1877973" cy="126624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66F58D5-5E48-9E4A-BF8A-B15409EC004D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5E01613-DBDD-B843-A4E5-3A8FCABDC1EF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29E0023-2260-C44F-B4C0-3F09E0836891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637F571-9ABA-6144-8409-B94379BAC53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1A28404-7A42-8347-8536-6D577B09BCD3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CCE1C8-98BD-504C-B3CE-A20B44F92DAC}"/>
                </a:ext>
              </a:extLst>
            </p:cNvPr>
            <p:cNvSpPr txBox="1"/>
            <p:nvPr/>
          </p:nvSpPr>
          <p:spPr>
            <a:xfrm>
              <a:off x="5959436" y="1058775"/>
              <a:ext cx="11970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D3D76A-C8CD-BC4D-8044-5962B5C771C3}"/>
              </a:ext>
            </a:extLst>
          </p:cNvPr>
          <p:cNvGrpSpPr/>
          <p:nvPr/>
        </p:nvGrpSpPr>
        <p:grpSpPr>
          <a:xfrm>
            <a:off x="8411524" y="1490157"/>
            <a:ext cx="1686901" cy="412792"/>
            <a:chOff x="8374517" y="2797779"/>
            <a:chExt cx="1686901" cy="412792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1538A80-72B5-7F4A-B01A-97FB4CF1889E}"/>
                </a:ext>
              </a:extLst>
            </p:cNvPr>
            <p:cNvSpPr/>
            <p:nvPr/>
          </p:nvSpPr>
          <p:spPr>
            <a:xfrm rot="19666062">
              <a:off x="9277094" y="2797779"/>
              <a:ext cx="784324" cy="1530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D4AA93B-8269-224B-9CB2-55A70B58DF50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9A5AC9E-7564-6C47-ADA0-10FFFA9C208A}"/>
              </a:ext>
            </a:extLst>
          </p:cNvPr>
          <p:cNvGrpSpPr/>
          <p:nvPr/>
        </p:nvGrpSpPr>
        <p:grpSpPr>
          <a:xfrm>
            <a:off x="6000014" y="1542914"/>
            <a:ext cx="1679291" cy="381233"/>
            <a:chOff x="8374517" y="2841239"/>
            <a:chExt cx="1679291" cy="381233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5EC60C02-281A-0247-8CF7-555B4374A02B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C12C8A-D85C-6A4F-B4E5-E2CD2A46356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3F376B3-11EA-A942-A404-79B70A004832}"/>
              </a:ext>
            </a:extLst>
          </p:cNvPr>
          <p:cNvGrpSpPr/>
          <p:nvPr/>
        </p:nvGrpSpPr>
        <p:grpSpPr>
          <a:xfrm>
            <a:off x="3522652" y="1576752"/>
            <a:ext cx="1679291" cy="381233"/>
            <a:chOff x="8374517" y="2841239"/>
            <a:chExt cx="1679291" cy="381233"/>
          </a:xfrm>
        </p:grpSpPr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EFCC4F1F-3CD8-DD47-8952-96FF4B7E9466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15205C5-4E93-D74E-BAF7-BB4F8C68639C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032004185"/>
              </p:ext>
            </p:extLst>
          </p:nvPr>
        </p:nvGraphicFramePr>
        <p:xfrm>
          <a:off x="197838" y="3173737"/>
          <a:ext cx="698817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02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32353336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02434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259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2912877" y="282827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Rside</a:t>
            </a:r>
            <a:r>
              <a:rPr lang="en-US" dirty="0">
                <a:solidFill>
                  <a:schemeClr val="tx2"/>
                </a:solidFill>
              </a:rPr>
              <a:t> evaluations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016C8A-4252-7740-A206-F55DBB22BBC7}"/>
              </a:ext>
            </a:extLst>
          </p:cNvPr>
          <p:cNvGrpSpPr/>
          <p:nvPr/>
        </p:nvGrpSpPr>
        <p:grpSpPr>
          <a:xfrm>
            <a:off x="709491" y="2155642"/>
            <a:ext cx="4884671" cy="661792"/>
            <a:chOff x="8802547" y="6164819"/>
            <a:chExt cx="4884671" cy="661792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F26C215-5235-174C-97F1-2AFC7098C38C}"/>
                </a:ext>
              </a:extLst>
            </p:cNvPr>
            <p:cNvSpPr/>
            <p:nvPr/>
          </p:nvSpPr>
          <p:spPr>
            <a:xfrm rot="16200000">
              <a:off x="9174422" y="6139424"/>
              <a:ext cx="369331" cy="420122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9C4F59-C027-4F40-8470-42B8A3DE9A57}"/>
                </a:ext>
              </a:extLst>
            </p:cNvPr>
            <p:cNvSpPr txBox="1"/>
            <p:nvPr/>
          </p:nvSpPr>
          <p:spPr>
            <a:xfrm>
              <a:off x="8802547" y="6457279"/>
              <a:ext cx="488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</a:t>
              </a:r>
              <a:r>
                <a:rPr lang="en-US" b="1" i="1" dirty="0">
                  <a:solidFill>
                    <a:srgbClr val="FF0000"/>
                  </a:solidFill>
                </a:rPr>
                <a:t>“reads + 1” </a:t>
              </a:r>
              <a:r>
                <a:rPr lang="en-US" dirty="0"/>
                <a:t>to </a:t>
              </a:r>
              <a:r>
                <a:rPr lang="en-US" i="1" u="sng" dirty="0">
                  <a:solidFill>
                    <a:srgbClr val="0070C0"/>
                  </a:solidFill>
                </a:rPr>
                <a:t>base type</a:t>
              </a:r>
              <a:r>
                <a:rPr lang="en-US" i="1" dirty="0">
                  <a:solidFill>
                    <a:srgbClr val="0070C0"/>
                  </a:solidFill>
                </a:rPr>
                <a:t> on </a:t>
              </a:r>
              <a:r>
                <a:rPr lang="en-US" i="1" dirty="0" err="1">
                  <a:solidFill>
                    <a:srgbClr val="0070C0"/>
                  </a:solidFill>
                </a:rPr>
                <a:t>Rside</a:t>
              </a:r>
              <a:r>
                <a:rPr lang="en-US" i="1" dirty="0">
                  <a:solidFill>
                    <a:srgbClr val="0070C0"/>
                  </a:solidFill>
                </a:rPr>
                <a:t> 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393D2E4-25E0-4F49-B16A-50F0593DF0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822086A-8B58-B74F-8133-F71540F5DA45}"/>
              </a:ext>
            </a:extLst>
          </p:cNvPr>
          <p:cNvSpPr/>
          <p:nvPr/>
        </p:nvSpPr>
        <p:spPr bwMode="auto">
          <a:xfrm>
            <a:off x="3910294" y="5496604"/>
            <a:ext cx="2461327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% ./</a:t>
            </a:r>
            <a:r>
              <a:rPr lang="en-US" sz="2000" dirty="0" err="1">
                <a:solidFill>
                  <a:schemeClr val="tx2"/>
                </a:solidFill>
              </a:rPr>
              <a:t>a.out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j:43 i:44</a:t>
            </a:r>
          </a:p>
          <a:p>
            <a:r>
              <a:rPr lang="en-US" sz="2000" dirty="0">
                <a:solidFill>
                  <a:srgbClr val="F37440"/>
                </a:solidFill>
              </a:rPr>
              <a:t>j:132 i:44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*p1:4 i:44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CC23DA-F4B6-5240-ACD6-354A206D3606}"/>
              </a:ext>
            </a:extLst>
          </p:cNvPr>
          <p:cNvGrpSpPr/>
          <p:nvPr/>
        </p:nvGrpSpPr>
        <p:grpSpPr>
          <a:xfrm>
            <a:off x="10024989" y="521995"/>
            <a:ext cx="1671483" cy="835698"/>
            <a:chOff x="9876520" y="1483434"/>
            <a:chExt cx="1671483" cy="83569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CADD6AA-0252-5E46-BFF4-521CD77A7B31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7E10D66-1011-3345-B3DF-B435AD8D7BAF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4538DEA-50CF-9840-B228-D5CA1C5F5001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j</a:t>
                  </a:r>
                </a:p>
                <a:p>
                  <a:pPr algn="ctr"/>
                  <a:r>
                    <a:rPr lang="en-US" sz="1400" b="1" dirty="0"/>
                    <a:t>0x600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A7E9E72-4E7B-AD48-89BB-DFB4EA42C8AC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207183-AA0B-8641-94B2-5F3AFAA199B5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724F-3535-A640-83BE-CA48091791E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493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8471B9-A331-944C-8A8A-052ACA5F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37" y="204444"/>
            <a:ext cx="10515600" cy="715294"/>
          </a:xfrm>
        </p:spPr>
        <p:txBody>
          <a:bodyPr/>
          <a:lstStyle/>
          <a:p>
            <a:r>
              <a:rPr lang="en-US" dirty="0"/>
              <a:t>Pointer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3AE-57FD-404A-A141-0AB5344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9487" y="271667"/>
            <a:ext cx="6822507" cy="32040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00D33B-9F46-B2BB-D6DD-DB11F3FD288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22680223"/>
              </p:ext>
            </p:extLst>
          </p:nvPr>
        </p:nvGraphicFramePr>
        <p:xfrm>
          <a:off x="819150" y="3574818"/>
          <a:ext cx="11059697" cy="236345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592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2192309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7411467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433F682-B7A8-AE3D-F1BA-C15F71F9B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0762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5198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Lside</a:t>
            </a:r>
            <a:r>
              <a:rPr lang="en-US" dirty="0"/>
              <a:t> Practice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6393217" y="6012842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7127848" y="6012739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5731637" y="60911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493977827"/>
              </p:ext>
            </p:extLst>
          </p:nvPr>
        </p:nvGraphicFramePr>
        <p:xfrm>
          <a:off x="4741022" y="3855136"/>
          <a:ext cx="733679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110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037877">
                  <a:extLst>
                    <a:ext uri="{9D8B030D-6E8A-4147-A177-3AD203B41FA5}">
                      <a16:colId xmlns:a16="http://schemas.microsoft.com/office/drawing/2014/main" val="69950614"/>
                    </a:ext>
                  </a:extLst>
                </a:gridCol>
                <a:gridCol w="1522168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248022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368024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31596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4766097" y="3480131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destination addresses for data write when on </a:t>
            </a:r>
            <a:r>
              <a:rPr lang="en-US" b="1" dirty="0" err="1">
                <a:solidFill>
                  <a:srgbClr val="FF0000"/>
                </a:solidFill>
              </a:rPr>
              <a:t>Lside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A96F7A6-FEDD-C047-91FF-1B67F118AD7E}"/>
              </a:ext>
            </a:extLst>
          </p:cNvPr>
          <p:cNvSpPr/>
          <p:nvPr/>
        </p:nvSpPr>
        <p:spPr>
          <a:xfrm>
            <a:off x="107364" y="720064"/>
            <a:ext cx="11792606" cy="24068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7D3FCA-D9FA-7942-8AC1-A21128505321}"/>
              </a:ext>
            </a:extLst>
          </p:cNvPr>
          <p:cNvGrpSpPr/>
          <p:nvPr/>
        </p:nvGrpSpPr>
        <p:grpSpPr>
          <a:xfrm>
            <a:off x="9902706" y="932614"/>
            <a:ext cx="1671483" cy="835698"/>
            <a:chOff x="9876520" y="1483434"/>
            <a:chExt cx="1671483" cy="83569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446787C-F218-7244-AD98-753E68DDECF9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5FCDCC39-E091-E549-8AB4-648CE1E7C053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0EFB0980-42DC-164E-9C67-0207F56A8134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034A6856-0CD6-AF44-991C-B176E3D7206B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2F4C54F-98A9-064F-B1F6-138944A4B739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42</a:t>
                </a: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39569A1-4FFD-1A44-BBD2-3683E32232F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2A7B41C-5B34-464E-846A-AE37D2203DE5}"/>
              </a:ext>
            </a:extLst>
          </p:cNvPr>
          <p:cNvGrpSpPr/>
          <p:nvPr/>
        </p:nvGrpSpPr>
        <p:grpSpPr>
          <a:xfrm>
            <a:off x="7397687" y="928810"/>
            <a:ext cx="1873168" cy="883667"/>
            <a:chOff x="7614919" y="1441351"/>
            <a:chExt cx="1873168" cy="883667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728CAE9-B8AE-6D41-B2A4-4B33E56F69EE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9459BA84-F10C-A441-BC3E-DCEC4FCBE751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D2AB3A8-DBD6-CC49-97BB-79FBDE049EA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880F4BC4-F07E-0343-B135-B649CC8C82A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4128A95-BD7B-FA44-A5E5-F3858AD68611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1DA5E0A-D73D-584F-843B-98EB2ED26ACA}"/>
                </a:ext>
              </a:extLst>
            </p:cNvPr>
            <p:cNvSpPr txBox="1"/>
            <p:nvPr/>
          </p:nvSpPr>
          <p:spPr>
            <a:xfrm>
              <a:off x="8081512" y="1441351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D28BE33-A676-5D4C-A19B-D741125DF1CB}"/>
              </a:ext>
            </a:extLst>
          </p:cNvPr>
          <p:cNvGrpSpPr/>
          <p:nvPr/>
        </p:nvGrpSpPr>
        <p:grpSpPr>
          <a:xfrm>
            <a:off x="8210713" y="1224716"/>
            <a:ext cx="1679291" cy="381233"/>
            <a:chOff x="8374517" y="2841239"/>
            <a:chExt cx="1679291" cy="381233"/>
          </a:xfrm>
        </p:grpSpPr>
        <p:sp>
          <p:nvSpPr>
            <p:cNvPr id="133" name="Right Arrow 132">
              <a:extLst>
                <a:ext uri="{FF2B5EF4-FFF2-40B4-BE49-F238E27FC236}">
                  <a16:creationId xmlns:a16="http://schemas.microsoft.com/office/drawing/2014/main" id="{FE3F1395-987A-7E4D-AEF7-FABB5C0BC40F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463C247-B477-0A48-9B6F-5EFCB1B60EE3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9DEACBF-64F6-794E-AEFE-CBF8DC279283}"/>
              </a:ext>
            </a:extLst>
          </p:cNvPr>
          <p:cNvGrpSpPr/>
          <p:nvPr/>
        </p:nvGrpSpPr>
        <p:grpSpPr>
          <a:xfrm>
            <a:off x="5000592" y="734259"/>
            <a:ext cx="1788445" cy="1087595"/>
            <a:chOff x="5278479" y="1237422"/>
            <a:chExt cx="1788445" cy="1087595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2EFBFC5-3661-2F44-9ECB-2FE48B5756EF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60A9D85-7955-484E-97FE-F3A1D9508B0A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DF60251-89AB-9E4A-83A2-EA34CAF9E63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FF871DF-7583-824C-AACC-DD7D171FA614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99015A1-C444-4145-A09D-5B3AB1AA747C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AB9CE5D-8EDB-DD4F-ABF9-03CC8B56A3E5}"/>
                </a:ext>
              </a:extLst>
            </p:cNvPr>
            <p:cNvSpPr txBox="1"/>
            <p:nvPr/>
          </p:nvSpPr>
          <p:spPr>
            <a:xfrm>
              <a:off x="5869908" y="1237422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6D5579B-554E-454F-B657-C01893D47FBD}"/>
              </a:ext>
            </a:extLst>
          </p:cNvPr>
          <p:cNvGrpSpPr/>
          <p:nvPr/>
        </p:nvGrpSpPr>
        <p:grpSpPr>
          <a:xfrm>
            <a:off x="5698682" y="1273587"/>
            <a:ext cx="1679291" cy="381233"/>
            <a:chOff x="8374517" y="2841239"/>
            <a:chExt cx="1679291" cy="381233"/>
          </a:xfrm>
        </p:grpSpPr>
        <p:sp>
          <p:nvSpPr>
            <p:cNvPr id="143" name="Right Arrow 142">
              <a:extLst>
                <a:ext uri="{FF2B5EF4-FFF2-40B4-BE49-F238E27FC236}">
                  <a16:creationId xmlns:a16="http://schemas.microsoft.com/office/drawing/2014/main" id="{76831D01-B970-2949-8C07-24B7E49143BE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68829D2-9CB1-464C-9860-8AC418C2DDE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5D42041-BC01-5B41-B0E6-1E69B8C7A67E}"/>
              </a:ext>
            </a:extLst>
          </p:cNvPr>
          <p:cNvGrpSpPr/>
          <p:nvPr/>
        </p:nvGrpSpPr>
        <p:grpSpPr>
          <a:xfrm>
            <a:off x="2528525" y="742287"/>
            <a:ext cx="2008929" cy="1073682"/>
            <a:chOff x="5278479" y="1251335"/>
            <a:chExt cx="2008929" cy="1073682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FF2F737-474D-B340-A4EF-9AAD05B7BC06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C8554CB6-B114-5F46-B2A4-84C0577EC911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BFA917E-4FDC-764E-A595-85A8AB708EDB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AA194E91-F45E-E641-9EEC-16F0647BFAFF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442C09D-9E0F-8648-BFDA-8CBDA1C530D9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379AD5-854A-3945-930A-79A90A51FE66}"/>
                </a:ext>
              </a:extLst>
            </p:cNvPr>
            <p:cNvSpPr txBox="1"/>
            <p:nvPr/>
          </p:nvSpPr>
          <p:spPr>
            <a:xfrm>
              <a:off x="5594098" y="1251335"/>
              <a:ext cx="1693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1AC5BE7-E2CB-E74F-B72C-828A4B059C9E}"/>
              </a:ext>
            </a:extLst>
          </p:cNvPr>
          <p:cNvGrpSpPr/>
          <p:nvPr/>
        </p:nvGrpSpPr>
        <p:grpSpPr>
          <a:xfrm>
            <a:off x="3293180" y="1277226"/>
            <a:ext cx="1679291" cy="381233"/>
            <a:chOff x="8374517" y="2841239"/>
            <a:chExt cx="1679291" cy="381233"/>
          </a:xfrm>
        </p:grpSpPr>
        <p:sp>
          <p:nvSpPr>
            <p:cNvPr id="153" name="Right Arrow 152">
              <a:extLst>
                <a:ext uri="{FF2B5EF4-FFF2-40B4-BE49-F238E27FC236}">
                  <a16:creationId xmlns:a16="http://schemas.microsoft.com/office/drawing/2014/main" id="{5E99BA8E-B79C-FD4D-9CE1-932CA03F31D8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4CFC80-192F-2D46-90CE-B42EA9DD11BE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3FD92E9E-CD47-AB47-9D8D-91FF1C4F2D16}"/>
              </a:ext>
            </a:extLst>
          </p:cNvPr>
          <p:cNvSpPr/>
          <p:nvPr/>
        </p:nvSpPr>
        <p:spPr bwMode="auto">
          <a:xfrm>
            <a:off x="901842" y="3201051"/>
            <a:ext cx="3570207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*p1 = 34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 +1 read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19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//+2 reads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***p3 = 101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//+3 reads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*p1 +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p4 = *p3;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(**p4)++;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--(*p1);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5D05091-896D-6E48-A244-37CD7070BE05}"/>
              </a:ext>
            </a:extLst>
          </p:cNvPr>
          <p:cNvSpPr txBox="1"/>
          <p:nvPr/>
        </p:nvSpPr>
        <p:spPr>
          <a:xfrm>
            <a:off x="10893665" y="1319685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34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BA0B1D3-4B84-BB43-8D18-E409930C054B}"/>
              </a:ext>
            </a:extLst>
          </p:cNvPr>
          <p:cNvSpPr txBox="1"/>
          <p:nvPr/>
        </p:nvSpPr>
        <p:spPr>
          <a:xfrm>
            <a:off x="10843575" y="1302430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828A67A-235A-344C-BA13-A91E623307C9}"/>
              </a:ext>
            </a:extLst>
          </p:cNvPr>
          <p:cNvSpPr txBox="1"/>
          <p:nvPr/>
        </p:nvSpPr>
        <p:spPr>
          <a:xfrm>
            <a:off x="10819990" y="1294449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832DD34-26C9-D249-A844-320BA9E8782D}"/>
              </a:ext>
            </a:extLst>
          </p:cNvPr>
          <p:cNvSpPr txBox="1"/>
          <p:nvPr/>
        </p:nvSpPr>
        <p:spPr>
          <a:xfrm>
            <a:off x="8334180" y="6557959"/>
            <a:ext cx="3570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(slide is best viewed is in pptx presentation mode)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6BDF086-545C-8940-930F-734FC6E6ABA3}"/>
              </a:ext>
            </a:extLst>
          </p:cNvPr>
          <p:cNvSpPr txBox="1"/>
          <p:nvPr/>
        </p:nvSpPr>
        <p:spPr>
          <a:xfrm>
            <a:off x="10837268" y="1285175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202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22E0CC1-DEBA-0044-8993-E925712F0E3E}"/>
              </a:ext>
            </a:extLst>
          </p:cNvPr>
          <p:cNvGrpSpPr/>
          <p:nvPr/>
        </p:nvGrpSpPr>
        <p:grpSpPr>
          <a:xfrm>
            <a:off x="4990567" y="1747604"/>
            <a:ext cx="1788445" cy="1087595"/>
            <a:chOff x="5278479" y="1237422"/>
            <a:chExt cx="1788445" cy="1087595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01F64714-B4A1-D948-BF3B-8B449EFC9054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CB86CB87-D7EF-294A-8692-60EE34B3D1F3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69E6922-180A-CD46-91EF-AEAB3B1EC539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p4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E113AAC6-1291-8C47-A574-91AF29123F59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CDA8BE3-CBEB-F746-A223-247480173564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6495761-0F1F-1343-995E-C2C1B88F5BDC}"/>
                </a:ext>
              </a:extLst>
            </p:cNvPr>
            <p:cNvSpPr txBox="1"/>
            <p:nvPr/>
          </p:nvSpPr>
          <p:spPr>
            <a:xfrm>
              <a:off x="5869908" y="1237422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FF298285-6B74-EA46-8EC9-AD395DA5F47C}"/>
              </a:ext>
            </a:extLst>
          </p:cNvPr>
          <p:cNvSpPr/>
          <p:nvPr/>
        </p:nvSpPr>
        <p:spPr>
          <a:xfrm>
            <a:off x="734322" y="3297186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Arrow 169">
            <a:extLst>
              <a:ext uri="{FF2B5EF4-FFF2-40B4-BE49-F238E27FC236}">
                <a16:creationId xmlns:a16="http://schemas.microsoft.com/office/drawing/2014/main" id="{3292F562-BF24-C942-BA92-8FA3695E7405}"/>
              </a:ext>
            </a:extLst>
          </p:cNvPr>
          <p:cNvSpPr/>
          <p:nvPr/>
        </p:nvSpPr>
        <p:spPr>
          <a:xfrm>
            <a:off x="632154" y="376651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5D18BB81-AC93-5D48-871B-2EF086786957}"/>
              </a:ext>
            </a:extLst>
          </p:cNvPr>
          <p:cNvSpPr/>
          <p:nvPr/>
        </p:nvSpPr>
        <p:spPr>
          <a:xfrm>
            <a:off x="639257" y="4261898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ight Arrow 171">
            <a:extLst>
              <a:ext uri="{FF2B5EF4-FFF2-40B4-BE49-F238E27FC236}">
                <a16:creationId xmlns:a16="http://schemas.microsoft.com/office/drawing/2014/main" id="{7B6FC774-040E-9547-A5D5-3C42D0226074}"/>
              </a:ext>
            </a:extLst>
          </p:cNvPr>
          <p:cNvSpPr/>
          <p:nvPr/>
        </p:nvSpPr>
        <p:spPr>
          <a:xfrm>
            <a:off x="639257" y="474729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6771B14-4171-0047-9E14-D865FE9A0E75}"/>
              </a:ext>
            </a:extLst>
          </p:cNvPr>
          <p:cNvGrpSpPr/>
          <p:nvPr/>
        </p:nvGrpSpPr>
        <p:grpSpPr>
          <a:xfrm>
            <a:off x="5862894" y="2071489"/>
            <a:ext cx="1620321" cy="652263"/>
            <a:chOff x="8454896" y="2652842"/>
            <a:chExt cx="1620321" cy="652263"/>
          </a:xfrm>
        </p:grpSpPr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09C0201D-DD97-C94B-A337-E37A47DC0582}"/>
                </a:ext>
              </a:extLst>
            </p:cNvPr>
            <p:cNvSpPr/>
            <p:nvPr/>
          </p:nvSpPr>
          <p:spPr>
            <a:xfrm rot="19597436">
              <a:off x="9024894" y="2652842"/>
              <a:ext cx="1050323" cy="769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1F5CE18-5534-1443-926C-78D0F31109D8}"/>
                </a:ext>
              </a:extLst>
            </p:cNvPr>
            <p:cNvSpPr txBox="1"/>
            <p:nvPr/>
          </p:nvSpPr>
          <p:spPr>
            <a:xfrm>
              <a:off x="8454896" y="293577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sp>
        <p:nvSpPr>
          <p:cNvPr id="179" name="Right Arrow 178">
            <a:extLst>
              <a:ext uri="{FF2B5EF4-FFF2-40B4-BE49-F238E27FC236}">
                <a16:creationId xmlns:a16="http://schemas.microsoft.com/office/drawing/2014/main" id="{0E0EAB6E-021E-7449-952E-2D4EF0DFA8AE}"/>
              </a:ext>
            </a:extLst>
          </p:cNvPr>
          <p:cNvSpPr/>
          <p:nvPr/>
        </p:nvSpPr>
        <p:spPr>
          <a:xfrm>
            <a:off x="632154" y="5256496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1A868EE-E866-6143-B7D8-74C39B7832B9}"/>
              </a:ext>
            </a:extLst>
          </p:cNvPr>
          <p:cNvSpPr txBox="1"/>
          <p:nvPr/>
        </p:nvSpPr>
        <p:spPr>
          <a:xfrm>
            <a:off x="10837885" y="1265507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203</a:t>
            </a:r>
          </a:p>
        </p:txBody>
      </p:sp>
      <p:sp>
        <p:nvSpPr>
          <p:cNvPr id="181" name="Right Arrow 180">
            <a:extLst>
              <a:ext uri="{FF2B5EF4-FFF2-40B4-BE49-F238E27FC236}">
                <a16:creationId xmlns:a16="http://schemas.microsoft.com/office/drawing/2014/main" id="{D76078BA-0C6F-A14B-B727-407D7AC0B72F}"/>
              </a:ext>
            </a:extLst>
          </p:cNvPr>
          <p:cNvSpPr/>
          <p:nvPr/>
        </p:nvSpPr>
        <p:spPr>
          <a:xfrm>
            <a:off x="606580" y="572807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4C96683-AB80-C64D-97A0-E8427FB4E4C1}"/>
              </a:ext>
            </a:extLst>
          </p:cNvPr>
          <p:cNvSpPr txBox="1"/>
          <p:nvPr/>
        </p:nvSpPr>
        <p:spPr>
          <a:xfrm>
            <a:off x="10841195" y="1282762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202</a:t>
            </a:r>
          </a:p>
        </p:txBody>
      </p:sp>
      <p:sp>
        <p:nvSpPr>
          <p:cNvPr id="184" name="Right Arrow 183">
            <a:extLst>
              <a:ext uri="{FF2B5EF4-FFF2-40B4-BE49-F238E27FC236}">
                <a16:creationId xmlns:a16="http://schemas.microsoft.com/office/drawing/2014/main" id="{BECDDC1C-83AD-F545-8914-E2A483A3CEF0}"/>
              </a:ext>
            </a:extLst>
          </p:cNvPr>
          <p:cNvSpPr/>
          <p:nvPr/>
        </p:nvSpPr>
        <p:spPr>
          <a:xfrm>
            <a:off x="571295" y="6275838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26DFDCC-47C9-264A-960C-F9FCA8C72C2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202EDE53-36C9-E446-99F2-25BD10BB9340}"/>
              </a:ext>
            </a:extLst>
          </p:cNvPr>
          <p:cNvSpPr/>
          <p:nvPr/>
        </p:nvSpPr>
        <p:spPr bwMode="auto">
          <a:xfrm>
            <a:off x="177735" y="699382"/>
            <a:ext cx="2211542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 = &amp;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 = &amp;p1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 = &amp;p2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= &amp;p1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611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 animBg="1"/>
      <p:bldP spid="162" grpId="0" animBg="1"/>
      <p:bldP spid="4" grpId="0" animBg="1"/>
      <p:bldP spid="170" grpId="0" animBg="1"/>
      <p:bldP spid="171" grpId="0" animBg="1"/>
      <p:bldP spid="172" grpId="0" animBg="1"/>
      <p:bldP spid="179" grpId="0" animBg="1"/>
      <p:bldP spid="180" grpId="0" animBg="1"/>
      <p:bldP spid="181" grpId="0" animBg="1"/>
      <p:bldP spid="183" grpId="0" animBg="1"/>
      <p:bldP spid="184" grpId="0" animBg="1"/>
      <p:bldP spid="1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4E22-F358-2E43-BE9A-14D577B1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</p:spPr>
        <p:txBody>
          <a:bodyPr/>
          <a:lstStyle/>
          <a:p>
            <a:r>
              <a:rPr lang="en-US" dirty="0"/>
              <a:t>Process Memory Under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3D2-3E76-C441-B74F-EBC55F1355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0029" y="744027"/>
            <a:ext cx="7519209" cy="5764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When your </a:t>
            </a:r>
            <a:r>
              <a:rPr lang="en-US" sz="2200" dirty="0">
                <a:solidFill>
                  <a:srgbClr val="2C895B"/>
                </a:solidFill>
              </a:rPr>
              <a:t>program is running </a:t>
            </a:r>
            <a:r>
              <a:rPr lang="en-US" sz="2200" dirty="0"/>
              <a:t>it has been </a:t>
            </a:r>
            <a:r>
              <a:rPr lang="en-US" sz="2200" dirty="0">
                <a:solidFill>
                  <a:srgbClr val="0070C0"/>
                </a:solidFill>
              </a:rPr>
              <a:t>loaded into memory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called a process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Stack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Local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and freed at function call entry &amp; exit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Data segment + BSS: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Global</a:t>
            </a:r>
            <a:r>
              <a:rPr lang="en-US" sz="2200" dirty="0">
                <a:solidFill>
                  <a:schemeClr val="accent5"/>
                </a:solidFill>
              </a:rPr>
              <a:t> and </a:t>
            </a:r>
            <a:r>
              <a:rPr lang="en-US" sz="2200" i="1" dirty="0">
                <a:solidFill>
                  <a:schemeClr val="accent5"/>
                </a:solidFill>
              </a:rPr>
              <a:t>static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  <a:endParaRPr lang="en-US" sz="2200" u="sng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Allocated/freed </a:t>
            </a:r>
            <a:r>
              <a:rPr lang="en-US" sz="2200" dirty="0"/>
              <a:t>when the process </a:t>
            </a:r>
            <a:r>
              <a:rPr lang="en-US" sz="2200" dirty="0">
                <a:solidFill>
                  <a:srgbClr val="7030A0"/>
                </a:solidFill>
              </a:rPr>
              <a:t>starts/exits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BSS</a:t>
            </a:r>
            <a:r>
              <a:rPr lang="en-US" sz="2200" dirty="0"/>
              <a:t> - Static variables with an implicit initial value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Static Data </a:t>
            </a:r>
            <a:r>
              <a:rPr lang="en-US" sz="2200" dirty="0"/>
              <a:t>-  Initialized with an explicit initial value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1"/>
                </a:solidFill>
              </a:rPr>
              <a:t>Heap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rgbClr val="2C895B"/>
                </a:solidFill>
              </a:rPr>
              <a:t> dynamically-allocated</a:t>
            </a:r>
            <a:r>
              <a:rPr lang="en-US" sz="2200" i="1" dirty="0"/>
              <a:t> </a:t>
            </a:r>
            <a:r>
              <a:rPr lang="en-US" sz="2200" dirty="0"/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with a function call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Managed by the </a:t>
            </a:r>
            <a:r>
              <a:rPr lang="en-US" sz="2000" dirty="0" err="1"/>
              <a:t>stdio</a:t>
            </a:r>
            <a:r>
              <a:rPr lang="en-US" sz="2000" dirty="0"/>
              <a:t> library malloc() routines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Read Only Data: Stores immutable </a:t>
            </a:r>
            <a:r>
              <a:rPr lang="en-US" sz="2200" dirty="0"/>
              <a:t>Literals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Text</a:t>
            </a:r>
            <a:r>
              <a:rPr lang="en-US" sz="2200" dirty="0"/>
              <a:t>: Stores your code in machine language + libraries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DB44D-531C-4E44-B077-661CDC81F063}"/>
              </a:ext>
            </a:extLst>
          </p:cNvPr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211CA-F89F-CC48-9B0C-0AFCF498EF9D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C5B56-9A09-974F-A087-44DC2FE59460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7EAB13-4908-1E46-9853-9F037C13072B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35524E-970D-EB44-870B-1D863558B66E}"/>
                </a:ext>
              </a:extLst>
            </p:cNvPr>
            <p:cNvSpPr txBox="1"/>
            <p:nvPr/>
          </p:nvSpPr>
          <p:spPr>
            <a:xfrm rot="16200000">
              <a:off x="4584291" y="3112669"/>
              <a:ext cx="3849608" cy="488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per process </a:t>
              </a:r>
              <a:r>
                <a:rPr lang="en-US" sz="2000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address 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8FA9B4-194D-0E46-B697-FBFC6B635F39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91690B94-BEDB-7A41-81B5-A98AD6CEA36F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6D0612-1A91-6243-9CD0-7964E2BA1F41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62B49B-2CFF-2C48-AAD6-E2F751825133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0FAC8F-5295-4F41-A0FC-C9FACB168240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7C0CCD-0F50-3B44-B25E-C97C1A2BCFE3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63B2C3-3C7C-7D49-BC97-C7225B0CEAF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37E590-E3AA-EA4A-B918-0E368A7CE401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6E5728C-7959-B947-8526-59A099D6A939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76D279-9B7F-F640-88C8-0825992BF16B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9D0A10-8B41-D94C-8009-BF34C831AD3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BEB4027-6194-0D42-9A26-FBF390F54881}"/>
              </a:ext>
            </a:extLst>
          </p:cNvPr>
          <p:cNvSpPr/>
          <p:nvPr/>
        </p:nvSpPr>
        <p:spPr bwMode="auto">
          <a:xfrm>
            <a:off x="9160390" y="535510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76274F-9CC8-BD4A-B4C0-338F07CC8CEA}"/>
              </a:ext>
            </a:extLst>
          </p:cNvPr>
          <p:cNvSpPr/>
          <p:nvPr/>
        </p:nvSpPr>
        <p:spPr bwMode="auto"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bg1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bg1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E187FD-FDA7-C940-A82D-51D66E5D99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789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CF512-9C42-CF4B-B66C-DBEB567CAB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3449" y="782101"/>
            <a:ext cx="8398041" cy="56685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Heap: “pool” of memory that is available to a program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Managed by C runtime library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70C0"/>
                </a:solidFill>
              </a:rPr>
              <a:t>linked to your code</a:t>
            </a:r>
            <a:r>
              <a:rPr lang="en-US" sz="2200" dirty="0"/>
              <a:t>; </a:t>
            </a:r>
            <a:r>
              <a:rPr lang="en-US" sz="2200" b="1" dirty="0"/>
              <a:t> not managed by the OS</a:t>
            </a:r>
          </a:p>
          <a:p>
            <a:r>
              <a:rPr lang="en-US" sz="2200" dirty="0"/>
              <a:t>Heap memory is </a:t>
            </a:r>
            <a:r>
              <a:rPr lang="en-US" sz="2200" b="1" dirty="0"/>
              <a:t>dynamically </a:t>
            </a:r>
            <a:r>
              <a:rPr lang="en-US" sz="2200" i="1" dirty="0">
                <a:solidFill>
                  <a:srgbClr val="F3753F"/>
                </a:solidFill>
              </a:rPr>
              <a:t>"borrowed"</a:t>
            </a:r>
            <a:r>
              <a:rPr lang="en-US" sz="2200" i="1" dirty="0"/>
              <a:t>  or "</a:t>
            </a:r>
            <a:r>
              <a:rPr lang="en-US" sz="2200" i="1" dirty="0">
                <a:solidFill>
                  <a:srgbClr val="FF0000"/>
                </a:solidFill>
              </a:rPr>
              <a:t>allocated"</a:t>
            </a:r>
            <a:r>
              <a:rPr lang="en-US" sz="2200" i="1" dirty="0"/>
              <a:t> </a:t>
            </a:r>
            <a:r>
              <a:rPr lang="en-US" sz="2200" dirty="0"/>
              <a:t>by</a:t>
            </a:r>
            <a:r>
              <a:rPr lang="en-US" sz="2200" i="1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calling a library </a:t>
            </a:r>
            <a:r>
              <a:rPr lang="en-US" sz="2200" dirty="0"/>
              <a:t>function</a:t>
            </a:r>
          </a:p>
          <a:p>
            <a:r>
              <a:rPr lang="en-US" sz="2200" dirty="0"/>
              <a:t>When heap memory is no longer needed, it is </a:t>
            </a:r>
            <a:r>
              <a:rPr lang="en-US" sz="2200" i="1" dirty="0">
                <a:solidFill>
                  <a:srgbClr val="2C895B"/>
                </a:solidFill>
              </a:rPr>
              <a:t>"returned" </a:t>
            </a:r>
            <a:r>
              <a:rPr lang="en-US" sz="2200" i="1" dirty="0"/>
              <a:t>or </a:t>
            </a:r>
            <a:r>
              <a:rPr lang="en-US" sz="2200" i="1" dirty="0">
                <a:solidFill>
                  <a:srgbClr val="FF0000"/>
                </a:solidFill>
              </a:rPr>
              <a:t>deallocated</a:t>
            </a:r>
            <a:r>
              <a:rPr lang="en-US" sz="2200" i="1" dirty="0"/>
              <a:t>  for </a:t>
            </a:r>
            <a:r>
              <a:rPr lang="en-US" sz="2200" b="1" dirty="0">
                <a:solidFill>
                  <a:srgbClr val="2C895B"/>
                </a:solidFill>
              </a:rPr>
              <a:t>reuse</a:t>
            </a: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Heap memory has a lifetime from allocation until it is deallocated</a:t>
            </a:r>
          </a:p>
          <a:p>
            <a:pPr lvl="1"/>
            <a:r>
              <a:rPr lang="en-US" sz="2200" dirty="0">
                <a:solidFill>
                  <a:schemeClr val="accent3"/>
                </a:solidFill>
              </a:rPr>
              <a:t>Lifetime is independent of the scope it is allocated in </a:t>
            </a:r>
            <a:r>
              <a:rPr lang="en-US" sz="2200" dirty="0"/>
              <a:t>(it is like a static variable)</a:t>
            </a:r>
          </a:p>
          <a:p>
            <a:r>
              <a:rPr lang="en-US" sz="2200" dirty="0"/>
              <a:t>If </a:t>
            </a:r>
            <a:r>
              <a:rPr lang="en-US" sz="2200" dirty="0">
                <a:solidFill>
                  <a:srgbClr val="0070C0"/>
                </a:solidFill>
              </a:rPr>
              <a:t>too much memory has already been allocated</a:t>
            </a:r>
            <a:r>
              <a:rPr lang="en-US" sz="2200" dirty="0"/>
              <a:t>, the library will attempt to borrow additional memory from the OS and will fail, returning a NULL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079BB-F530-1A4F-A394-ACBB62E5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054597" cy="533536"/>
          </a:xfrm>
        </p:spPr>
        <p:txBody>
          <a:bodyPr/>
          <a:lstStyle/>
          <a:p>
            <a:r>
              <a:rPr lang="en-US" dirty="0"/>
              <a:t>The Heap Memory Segment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45FA8-A793-2745-9331-1093F4325F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F90CBB-CF48-B34E-A974-FCEA18B1E1FA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DF7AC507-4D02-B24A-8224-FEB908BE2BF2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4BCCC-0DFE-BF47-B497-687C251EEF70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E3D96C-7625-CC45-96D0-8721DDB2E0DC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33511C-E24C-8244-82B2-42E0FA601F8B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FB2A0C-DFAD-B04B-AACD-69692E96F138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07FC9C-935D-7C45-ACA5-0406FBB958DE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F3D583-F61C-6648-9A25-B9253D0097BE}"/>
                </a:ext>
              </a:extLst>
            </p:cNvPr>
            <p:cNvSpPr/>
            <p:nvPr/>
          </p:nvSpPr>
          <p:spPr bwMode="auto">
            <a:xfrm>
              <a:off x="6583680" y="5137449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C138B7-F967-BF48-B931-701446DE4DF6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F74F06-8C27-5848-9D11-87467D0B3650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F5A6381-9906-E945-B119-A7967C3D120F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78932-D779-8943-AECD-B6D1F864068E}"/>
              </a:ext>
            </a:extLst>
          </p:cNvPr>
          <p:cNvSpPr/>
          <p:nvPr/>
        </p:nvSpPr>
        <p:spPr bwMode="auto">
          <a:xfrm>
            <a:off x="9160389" y="5409067"/>
            <a:ext cx="2526189" cy="1132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Text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447600-92DD-7F4D-B4F8-661726146477}"/>
              </a:ext>
            </a:extLst>
          </p:cNvPr>
          <p:cNvSpPr/>
          <p:nvPr/>
        </p:nvSpPr>
        <p:spPr bwMode="auto">
          <a:xfrm>
            <a:off x="9157611" y="4628199"/>
            <a:ext cx="2526189" cy="3379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3D89-1547-F246-99F1-83D12D40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14" y="190290"/>
            <a:ext cx="10515600" cy="306099"/>
          </a:xfrm>
        </p:spPr>
        <p:txBody>
          <a:bodyPr/>
          <a:lstStyle/>
          <a:p>
            <a:r>
              <a:rPr lang="en-US" dirty="0"/>
              <a:t>Heap Dynamic Memory Allocation Library Functions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9790EA1-7D2A-F74F-8A51-8D107E3C11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13164" y="574766"/>
          <a:ext cx="9765671" cy="28300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08359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4616101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  <a:gridCol w="2341211">
                  <a:extLst>
                    <a:ext uri="{9D8B030D-6E8A-4147-A177-3AD203B41FA5}">
                      <a16:colId xmlns:a16="http://schemas.microsoft.com/office/drawing/2014/main" val="2489619946"/>
                    </a:ext>
                  </a:extLst>
                </a:gridCol>
              </a:tblGrid>
              <a:tr h="49638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#include &lt;</a:t>
                      </a:r>
                      <a:r>
                        <a:rPr lang="en-US" sz="18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stdlib.h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args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Clears 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60099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*malloc(…)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722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nmemb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memsize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free(...)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</a:tbl>
          </a:graphicData>
        </a:graphic>
      </p:graphicFrame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818F791-E654-DB4A-BFCE-181B6670209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27961" y="3575655"/>
            <a:ext cx="11599817" cy="2830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means these library functions return a pointer to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generic (untyped) memory 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Be careful with void * pointers and pointer math as void * points at untyped memory (not allowed in C, but allowed in </a:t>
            </a:r>
            <a:r>
              <a:rPr lang="en-US" sz="2000" dirty="0" err="1">
                <a:solidFill>
                  <a:schemeClr val="accent2"/>
                </a:solidFill>
                <a:cs typeface="Courier New" panose="02070309020205020404" pitchFamily="49" charset="0"/>
              </a:rPr>
              <a:t>gcc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). The assignment to a typed pointer 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"converts"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it from a void *</a:t>
            </a:r>
          </a:p>
          <a:p>
            <a:r>
              <a:rPr lang="en-US" sz="2000" b="1" dirty="0" err="1">
                <a:solidFill>
                  <a:schemeClr val="accent2"/>
                </a:solidFill>
              </a:rPr>
              <a:t>size_t</a:t>
            </a:r>
            <a:r>
              <a:rPr lang="en-US" sz="2000" b="1" dirty="0">
                <a:solidFill>
                  <a:schemeClr val="accent2"/>
                </a:solidFill>
              </a:rPr>
              <a:t> is </a:t>
            </a:r>
            <a:r>
              <a:rPr lang="en-US" sz="2000" dirty="0">
                <a:solidFill>
                  <a:schemeClr val="accent2"/>
                </a:solidFill>
              </a:rPr>
              <a:t>an </a:t>
            </a:r>
            <a:r>
              <a:rPr lang="en-US" sz="2000" dirty="0">
                <a:solidFill>
                  <a:srgbClr val="0070C0"/>
                </a:solidFill>
              </a:rPr>
              <a:t>unsigned integer data type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/>
                </a:solidFill>
              </a:rPr>
              <a:t>the result of a </a:t>
            </a:r>
            <a:r>
              <a:rPr lang="en-US" sz="2000" dirty="0" err="1">
                <a:solidFill>
                  <a:srgbClr val="2C895B"/>
                </a:solidFill>
              </a:rPr>
              <a:t>sizeof</a:t>
            </a:r>
            <a:r>
              <a:rPr lang="en-US" sz="2000" dirty="0">
                <a:solidFill>
                  <a:srgbClr val="2C895B"/>
                </a:solidFill>
              </a:rPr>
              <a:t>()</a:t>
            </a:r>
            <a:r>
              <a:rPr lang="en-US" sz="2000" dirty="0">
                <a:solidFill>
                  <a:schemeClr val="accent2"/>
                </a:solidFill>
              </a:rPr>
              <a:t> operator </a:t>
            </a:r>
          </a:p>
          <a:p>
            <a:endParaRPr lang="en-US" sz="2000" b="1" dirty="0">
              <a:solidFill>
                <a:schemeClr val="accent2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please read: % man 3 malloc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1FB66-BEC8-1048-B298-DD576217FA6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36A91D-3E50-1F4A-8939-7E87CD29E296}"/>
              </a:ext>
            </a:extLst>
          </p:cNvPr>
          <p:cNvSpPr/>
          <p:nvPr/>
        </p:nvSpPr>
        <p:spPr bwMode="auto">
          <a:xfrm>
            <a:off x="549125" y="5258128"/>
            <a:ext cx="10171328" cy="4406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malloc(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100);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an array of 100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393" y="55468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different calls to malloc() </a:t>
            </a:r>
            <a:r>
              <a:rPr lang="en-US" sz="2000" dirty="0">
                <a:solidFill>
                  <a:srgbClr val="2C895B"/>
                </a:solidFill>
              </a:rPr>
              <a:t>are 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any pointer type on assignment to a pointer variable</a:t>
            </a:r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26135" y="3041239"/>
            <a:ext cx="919089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		// need this for malloc()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if ((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   </a:t>
            </a:r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calling function must free memory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039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66E0-2279-2242-A469-0B44C70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8640"/>
          </a:xfrm>
        </p:spPr>
        <p:txBody>
          <a:bodyPr/>
          <a:lstStyle/>
          <a:p>
            <a:r>
              <a:rPr lang="en-US" dirty="0"/>
              <a:t>Using and Freeing Heap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5BB1-784F-A744-ADDF-15F8BD3C74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548640"/>
            <a:ext cx="11466802" cy="30122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 *p)</a:t>
            </a:r>
          </a:p>
          <a:p>
            <a:pPr lvl="1"/>
            <a:r>
              <a:rPr lang="en-US" sz="2200" dirty="0"/>
              <a:t>Deallocates the whole block pointed to by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dirty="0"/>
              <a:t> to the pool of available memory</a:t>
            </a:r>
          </a:p>
          <a:p>
            <a:pPr lvl="1"/>
            <a:r>
              <a:rPr lang="en-US" sz="2200" dirty="0"/>
              <a:t>Freed memory is used in future allocation (expect the contents to change after freed)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Pointer </a:t>
            </a:r>
            <a:r>
              <a:rPr lang="en-US" sz="22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must be the same address as </a:t>
            </a:r>
            <a:r>
              <a:rPr lang="en-US" sz="2200" i="1" dirty="0">
                <a:solidFill>
                  <a:srgbClr val="FF0000"/>
                </a:solidFill>
              </a:rPr>
              <a:t>originally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i="1" dirty="0">
                <a:solidFill>
                  <a:srgbClr val="FF0000"/>
                </a:solidFill>
              </a:rPr>
              <a:t>returned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accent1"/>
                </a:solidFill>
              </a:rPr>
              <a:t>by one of the heap allocation routines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200" dirty="0"/>
          </a:p>
          <a:p>
            <a:pPr lvl="1"/>
            <a:r>
              <a:rPr lang="en-US" sz="2200" dirty="0"/>
              <a:t>Pointer argument to free() is not changed by the call to free()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Defensive programming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3753F"/>
                </a:solidFill>
              </a:rPr>
              <a:t>set the pointer to NULL </a:t>
            </a:r>
            <a:r>
              <a:rPr lang="en-US" sz="2400" dirty="0">
                <a:solidFill>
                  <a:schemeClr val="accent1"/>
                </a:solidFill>
              </a:rPr>
              <a:t>after passing it to free()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56E4DD-8A0B-EB47-B500-9EBDBAB94A9E}"/>
              </a:ext>
            </a:extLst>
          </p:cNvPr>
          <p:cNvSpPr/>
          <p:nvPr/>
        </p:nvSpPr>
        <p:spPr bwMode="auto">
          <a:xfrm>
            <a:off x="1320817" y="3560886"/>
            <a:ext cx="9244964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#define COLCNT 1024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(COLCNT);     // do not lose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!, memory leak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COLCNT;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 = 'a';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fill each array element with 'a'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memory to the heap</a:t>
            </a:r>
          </a:p>
          <a:p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NULL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82DE3-F422-354E-996B-826D5253BAF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2072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DE2-D062-7648-9E80-7D7E4C2A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32742"/>
            <a:ext cx="10515600" cy="549819"/>
          </a:xfrm>
        </p:spPr>
        <p:txBody>
          <a:bodyPr/>
          <a:lstStyle/>
          <a:p>
            <a:r>
              <a:rPr lang="en-US" dirty="0"/>
              <a:t>Mis-Use of Free()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66F3-4D62-5D43-AD2F-6F75516C68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41447" y="582561"/>
            <a:ext cx="10420637" cy="206919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Call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dirty="0"/>
              <a:t>only with only the same memory returned from the heap</a:t>
            </a:r>
          </a:p>
          <a:p>
            <a:pPr lvl="1"/>
            <a:r>
              <a:rPr lang="en-US" dirty="0"/>
              <a:t>It is NOT an error to pass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dirty="0"/>
              <a:t>a pointer to NULL</a:t>
            </a:r>
          </a:p>
          <a:p>
            <a:r>
              <a:rPr lang="en-US" dirty="0"/>
              <a:t>Continuing to write to memory after you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it </a:t>
            </a:r>
            <a:r>
              <a:rPr lang="en-US" dirty="0"/>
              <a:t>is likely to corrupt the heap or return changed values</a:t>
            </a:r>
          </a:p>
          <a:p>
            <a:pPr lvl="1"/>
            <a:r>
              <a:rPr lang="en-US" dirty="0"/>
              <a:t>Later calls to heap routines 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en-US" dirty="0"/>
              <a:t>may fail or seg fault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22EA3A-DED9-6849-8D9D-C083654AF3EF}"/>
              </a:ext>
            </a:extLst>
          </p:cNvPr>
          <p:cNvSpPr/>
          <p:nvPr/>
        </p:nvSpPr>
        <p:spPr bwMode="auto">
          <a:xfrm>
            <a:off x="1899433" y="2705077"/>
            <a:ext cx="8240246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"cse30"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free(bytes + 5); 	// not ok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not memory on the heap */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57BFA3-1B22-6E47-8A12-C3C3DDDB1B3F}"/>
              </a:ext>
            </a:extLst>
          </p:cNvPr>
          <p:cNvSpPr/>
          <p:nvPr/>
        </p:nvSpPr>
        <p:spPr bwMode="auto">
          <a:xfrm>
            <a:off x="1899432" y="4767812"/>
            <a:ext cx="824024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(bytes, "cse30");   // INVALID! used after free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56256-74C8-CF45-9274-FA461B8A56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2998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84" y="141110"/>
            <a:ext cx="10515600" cy="494510"/>
          </a:xfrm>
        </p:spPr>
        <p:txBody>
          <a:bodyPr/>
          <a:lstStyle/>
          <a:p>
            <a:r>
              <a:rPr lang="en-US" dirty="0"/>
              <a:t>Heap Memory "Leaks"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3765" y="758865"/>
            <a:ext cx="11674014" cy="5517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memory leak </a:t>
            </a:r>
            <a:r>
              <a:rPr lang="en-US" dirty="0"/>
              <a:t>is when you </a:t>
            </a:r>
            <a:r>
              <a:rPr lang="en-US" b="1" dirty="0">
                <a:solidFill>
                  <a:schemeClr val="accent1"/>
                </a:solidFill>
              </a:rPr>
              <a:t>allocate memory </a:t>
            </a:r>
            <a:r>
              <a:rPr lang="en-US" dirty="0">
                <a:solidFill>
                  <a:schemeClr val="accent1"/>
                </a:solidFill>
              </a:rPr>
              <a:t>on the heap, </a:t>
            </a:r>
            <a:r>
              <a:rPr lang="en-US" b="1" dirty="0">
                <a:solidFill>
                  <a:schemeClr val="accent1"/>
                </a:solidFill>
              </a:rPr>
              <a:t>but never free it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Your </a:t>
            </a:r>
            <a:r>
              <a:rPr lang="en-US" dirty="0">
                <a:solidFill>
                  <a:srgbClr val="0070C0"/>
                </a:solidFill>
              </a:rPr>
              <a:t>program is responsible for cleaning up any memory it allocates </a:t>
            </a:r>
            <a:r>
              <a:rPr lang="en-US" dirty="0"/>
              <a:t>but no longer needs</a:t>
            </a:r>
          </a:p>
          <a:p>
            <a:pPr lvl="1"/>
            <a:r>
              <a:rPr lang="en-US" dirty="0"/>
              <a:t> If you keep allocating memory, you may run out of memory in the heap!</a:t>
            </a:r>
          </a:p>
          <a:p>
            <a:r>
              <a:rPr lang="en-US" dirty="0">
                <a:solidFill>
                  <a:srgbClr val="0070C0"/>
                </a:solidFill>
              </a:rPr>
              <a:t>Memory leaks </a:t>
            </a:r>
            <a:r>
              <a:rPr lang="en-US" dirty="0"/>
              <a:t>may cause </a:t>
            </a:r>
            <a:r>
              <a:rPr lang="en-US" dirty="0">
                <a:solidFill>
                  <a:srgbClr val="C00000"/>
                </a:solidFill>
              </a:rPr>
              <a:t>long running programs to fault </a:t>
            </a:r>
            <a:r>
              <a:rPr lang="en-US" dirty="0"/>
              <a:t>when they </a:t>
            </a:r>
            <a:r>
              <a:rPr lang="en-US" dirty="0">
                <a:solidFill>
                  <a:srgbClr val="F3753F"/>
                </a:solidFill>
              </a:rPr>
              <a:t>exhaust OS memory limits</a:t>
            </a:r>
          </a:p>
          <a:p>
            <a:pPr lvl="1"/>
            <a:r>
              <a:rPr lang="en-US" dirty="0"/>
              <a:t>Make sure you </a:t>
            </a:r>
            <a:r>
              <a:rPr lang="en-US" dirty="0">
                <a:solidFill>
                  <a:srgbClr val="0070C0"/>
                </a:solidFill>
              </a:rPr>
              <a:t>free memory when you no longer need it</a:t>
            </a:r>
          </a:p>
          <a:p>
            <a:r>
              <a:rPr lang="en-US" dirty="0" err="1">
                <a:solidFill>
                  <a:srgbClr val="F37440"/>
                </a:solidFill>
              </a:rPr>
              <a:t>Valgrind</a:t>
            </a:r>
            <a:r>
              <a:rPr lang="en-US" dirty="0"/>
              <a:t> is a tool for finding memory leaks (not pre-installed in all </a:t>
            </a:r>
            <a:r>
              <a:rPr lang="en-US" dirty="0" err="1"/>
              <a:t>linux</a:t>
            </a:r>
            <a:r>
              <a:rPr lang="en-US" dirty="0"/>
              <a:t> distributions though!)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410969" y="1312734"/>
            <a:ext cx="937005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leaky_memory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that never passes the pointer in bytes to anything */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7480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90" y="254724"/>
            <a:ext cx="10515600" cy="547191"/>
          </a:xfrm>
        </p:spPr>
        <p:txBody>
          <a:bodyPr/>
          <a:lstStyle/>
          <a:p>
            <a:r>
              <a:rPr lang="en-US" dirty="0"/>
              <a:t>Dangling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898" y="997639"/>
            <a:ext cx="11623542" cy="53320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a pointer points to a memory location that is no longer “valid”</a:t>
            </a:r>
          </a:p>
          <a:p>
            <a:r>
              <a:rPr lang="en-US" sz="2200" dirty="0"/>
              <a:t>Really hard to debug as the use of the return pointers may not generate a seg fault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type code </a:t>
            </a:r>
            <a:r>
              <a:rPr lang="en-US" sz="2200" dirty="0"/>
              <a:t>often causes the allocators (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/>
              <a:t>and friends) to </a:t>
            </a:r>
            <a:r>
              <a:rPr lang="en-US" sz="2200" b="1" dirty="0">
                <a:solidFill>
                  <a:srgbClr val="0070C0"/>
                </a:solidFill>
              </a:rPr>
              <a:t>seg fault</a:t>
            </a:r>
          </a:p>
          <a:p>
            <a:pPr lvl="1"/>
            <a:r>
              <a:rPr lang="en-US" sz="2200" dirty="0"/>
              <a:t>Because it corrupts data structures the heap code uses to manage the memory pool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2012969" y="2194898"/>
            <a:ext cx="7039591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*buff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(*buff));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free(buff);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buff;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CEA7D-F7E9-674A-BDE0-8A60A5250B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418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5B9-0D51-CE1C-4465-21E2662A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strdup</a:t>
            </a:r>
            <a:r>
              <a:rPr lang="en-US" dirty="0"/>
              <a:t>(): Allocate Space and Copy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C11A4-B8AF-F42D-686D-F1FF83C54F39}"/>
              </a:ext>
            </a:extLst>
          </p:cNvPr>
          <p:cNvSpPr txBox="1"/>
          <p:nvPr/>
        </p:nvSpPr>
        <p:spPr>
          <a:xfrm>
            <a:off x="1288110" y="1523059"/>
            <a:ext cx="10034547" cy="3862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solidFill>
                  <a:schemeClr val="tx2"/>
                </a:solidFill>
              </a:rPr>
              <a:t> is a function that returns a </a:t>
            </a:r>
            <a:r>
              <a:rPr lang="en-US" sz="2400" b="1" dirty="0">
                <a:solidFill>
                  <a:schemeClr val="tx2"/>
                </a:solidFill>
              </a:rPr>
              <a:t>null-terminated</a:t>
            </a:r>
            <a:r>
              <a:rPr lang="en-US" sz="2400" dirty="0">
                <a:solidFill>
                  <a:schemeClr val="tx2"/>
                </a:solidFill>
              </a:rPr>
              <a:t>, heap-allocated string copy of the provided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Alternative: 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solidFill>
                  <a:schemeClr val="tx2"/>
                </a:solidFill>
              </a:rPr>
              <a:t> and copy the string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*str =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"Hello, world!"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str[0] =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free(str);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= NULL;</a:t>
            </a:r>
          </a:p>
        </p:txBody>
      </p:sp>
    </p:spTree>
    <p:extLst>
      <p:ext uri="{BB962C8B-B14F-4D97-AF65-F5344CB8AC3E}">
        <p14:creationId xmlns:p14="http://schemas.microsoft.com/office/powerpoint/2010/main" val="3774082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41CFA4-55B0-7444-B734-7A71CB0087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0889" y="790859"/>
            <a:ext cx="5116436" cy="5734487"/>
          </a:xfr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int x;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int *p;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x = *(p+1);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//contents of p[1]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08000"/>
                </a:solidFill>
                <a:latin typeface="Courier" pitchFamily="2" charset="0"/>
                <a:ea typeface="宋体" panose="02010600030101010101" pitchFamily="2" charset="-122"/>
              </a:rPr>
              <a:t>x = *p + 1;//p[0] + 1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FC0128"/>
                </a:solidFill>
                <a:latin typeface="Courier" pitchFamily="2" charset="0"/>
                <a:ea typeface="宋体" panose="02010600030101010101" pitchFamily="2" charset="-122"/>
              </a:rPr>
              <a:t>x = (*p)++;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Char char="Þ"/>
            </a:pP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 </a:t>
            </a:r>
            <a:r>
              <a:rPr lang="en-US" altLang="en-US" sz="2000" b="1" dirty="0">
                <a:solidFill>
                  <a:srgbClr val="FC012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*p = *p + 1;</a:t>
            </a:r>
          </a:p>
          <a:p>
            <a:pPr marL="354012" lvl="1" indent="0">
              <a:lnSpc>
                <a:spcPct val="55000"/>
              </a:lnSpc>
              <a:spcBef>
                <a:spcPct val="40000"/>
              </a:spcBef>
              <a:buSzPct val="100000"/>
              <a:buNone/>
            </a:pPr>
            <a:endParaRPr lang="en-US" altLang="en-US" sz="2000" b="1" dirty="0">
              <a:solidFill>
                <a:srgbClr val="063DE8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 *p++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 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=(*p++)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 *(p)++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*(p++);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Char char="Þ"/>
            </a:pP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 p =  p + 1;</a:t>
            </a:r>
          </a:p>
          <a:p>
            <a:pPr marL="354012" lvl="1" indent="0">
              <a:lnSpc>
                <a:spcPct val="55000"/>
              </a:lnSpc>
              <a:spcBef>
                <a:spcPct val="40000"/>
              </a:spcBef>
              <a:buSzPct val="100000"/>
              <a:buNone/>
            </a:pPr>
            <a:endParaRPr lang="en-US" altLang="en-US" sz="2000" b="1" dirty="0">
              <a:solidFill>
                <a:srgbClr val="FC0128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80"/>
                </a:solidFill>
                <a:latin typeface="Courier" pitchFamily="2" charset="0"/>
                <a:ea typeface="宋体" panose="02010600030101010101" pitchFamily="2" charset="-122"/>
              </a:rPr>
              <a:t>x = *++p;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None/>
            </a:pPr>
            <a:r>
              <a:rPr lang="en-US" altLang="en-US" sz="2000" b="1" dirty="0">
                <a:solidFill>
                  <a:srgbClr val="081D58"/>
                </a:solidFill>
                <a:latin typeface="Symbol" pitchFamily="2" charset="2"/>
                <a:ea typeface="宋体" panose="02010600030101010101" pitchFamily="2" charset="-122"/>
              </a:rPr>
              <a:t></a:t>
            </a:r>
            <a:r>
              <a:rPr lang="en-US" altLang="en-US" sz="2000" b="1" dirty="0">
                <a:solidFill>
                  <a:srgbClr val="80008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p = p + 1 ; </a:t>
            </a:r>
            <a:r>
              <a:rPr lang="en-US" altLang="en-US" sz="2000" b="1" dirty="0">
                <a:solidFill>
                  <a:srgbClr val="0D407F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8471B9-A331-944C-8A8A-052ACA5F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12" y="75565"/>
            <a:ext cx="10515600" cy="715294"/>
          </a:xfrm>
        </p:spPr>
        <p:txBody>
          <a:bodyPr/>
          <a:lstStyle/>
          <a:p>
            <a:r>
              <a:rPr lang="en-US" dirty="0"/>
              <a:t>Pointer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3AE-57FD-404A-A141-0AB5344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9493" y="671717"/>
            <a:ext cx="6822507" cy="32040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00D33B-9F46-B2BB-D6DD-DB11F3FD288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293454"/>
              </p:ext>
            </p:extLst>
          </p:nvPr>
        </p:nvGraphicFramePr>
        <p:xfrm>
          <a:off x="5369493" y="3994176"/>
          <a:ext cx="6509354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56905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90317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362132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4E5A90-6F46-A71F-583C-82FD26BDCD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853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6FD5-965D-9540-9674-F38F9A9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76967"/>
            <a:ext cx="10515600" cy="494856"/>
          </a:xfrm>
        </p:spPr>
        <p:txBody>
          <a:bodyPr/>
          <a:lstStyle/>
          <a:p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1C5D-9D8C-AC41-8BD9-65A684591F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7305" y="565496"/>
            <a:ext cx="11363426" cy="618133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elementSize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variant 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/>
              <a:t>but </a:t>
            </a:r>
            <a:r>
              <a:rPr lang="en-US" sz="2200" dirty="0">
                <a:solidFill>
                  <a:srgbClr val="0070C0"/>
                </a:solidFill>
              </a:rPr>
              <a:t>zeros out </a:t>
            </a:r>
            <a:r>
              <a:rPr lang="en-US" sz="2200" dirty="0"/>
              <a:t>every byte of memory </a:t>
            </a:r>
            <a:r>
              <a:rPr lang="en-US" sz="2200" dirty="0">
                <a:solidFill>
                  <a:srgbClr val="0070C0"/>
                </a:solidFill>
              </a:rPr>
              <a:t>before</a:t>
            </a:r>
            <a:r>
              <a:rPr lang="en-US" sz="2200" dirty="0"/>
              <a:t> returning a pointer to it </a:t>
            </a:r>
            <a:r>
              <a:rPr lang="en-US" sz="2200" dirty="0">
                <a:solidFill>
                  <a:srgbClr val="FF0000"/>
                </a:solidFill>
              </a:rPr>
              <a:t>(so this has a runtime cost!)</a:t>
            </a:r>
            <a:endParaRPr lang="en-US" sz="2200" b="1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First parameter </a:t>
            </a:r>
            <a:r>
              <a:rPr lang="en-US" sz="2200" dirty="0"/>
              <a:t>is the number of elements you would like to allocate space for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Second parameter </a:t>
            </a:r>
            <a:r>
              <a:rPr lang="en-US" sz="2200" dirty="0"/>
              <a:t>is the size of each element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r>
              <a:rPr lang="en-US" sz="2200" dirty="0"/>
              <a:t>Originally designed to allocate arrays but works for any memory allocation  </a:t>
            </a:r>
          </a:p>
          <a:p>
            <a:pPr lvl="1"/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multiplies the two parameters together for the total size</a:t>
            </a:r>
          </a:p>
          <a:p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is more expensive at runtime </a:t>
            </a:r>
            <a:r>
              <a:rPr lang="en-US" sz="2200" dirty="0"/>
              <a:t>(uses both </a:t>
            </a:r>
            <a:r>
              <a:rPr lang="en-US" sz="2200" dirty="0" err="1"/>
              <a:t>cpu</a:t>
            </a:r>
            <a:r>
              <a:rPr lang="en-US" sz="2200" dirty="0"/>
              <a:t> and memory bandwidth) than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 </a:t>
            </a:r>
            <a:r>
              <a:rPr lang="en-US" sz="2200" dirty="0"/>
              <a:t>because it must zero out memory it allocates at runtime</a:t>
            </a:r>
          </a:p>
          <a:p>
            <a:r>
              <a:rPr lang="en-US" sz="2200" dirty="0">
                <a:solidFill>
                  <a:schemeClr val="tx2"/>
                </a:solidFill>
              </a:rPr>
              <a:t>Use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2C895B"/>
                </a:solidFill>
              </a:rPr>
              <a:t>only when you need the buffer</a:t>
            </a:r>
            <a:r>
              <a:rPr lang="en-US" sz="2200" dirty="0">
                <a:solidFill>
                  <a:schemeClr val="tx2"/>
                </a:solidFill>
              </a:rPr>
              <a:t> to be </a:t>
            </a:r>
            <a:r>
              <a:rPr lang="en-US" sz="2200" dirty="0">
                <a:solidFill>
                  <a:srgbClr val="0070C0"/>
                </a:solidFill>
              </a:rPr>
              <a:t>zero filled </a:t>
            </a:r>
            <a:r>
              <a:rPr lang="en-US" sz="2200" dirty="0">
                <a:solidFill>
                  <a:srgbClr val="FF0000"/>
                </a:solidFill>
              </a:rPr>
              <a:t>prior to FIRST use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7857D3-92C2-3E48-8A18-05781EAFB13E}"/>
              </a:ext>
            </a:extLst>
          </p:cNvPr>
          <p:cNvSpPr/>
          <p:nvPr/>
        </p:nvSpPr>
        <p:spPr bwMode="auto">
          <a:xfrm>
            <a:off x="1949956" y="2851596"/>
            <a:ext cx="7991087" cy="149692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10-element array of pointers to char, zero filled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handle the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0F6DE-49F7-9746-BAB7-2A6108CBB7F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021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575D-B4A7-41BD-205D-0817510B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4544"/>
          </a:xfrm>
        </p:spPr>
        <p:txBody>
          <a:bodyPr/>
          <a:lstStyle/>
          <a:p>
            <a:r>
              <a:rPr lang="en-US" dirty="0" err="1"/>
              <a:t>Realloc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72C54-4F7E-1F51-91F8-32E0DD1E696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94705" y="564543"/>
            <a:ext cx="10403211" cy="282545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dirty="0"/>
          </a:p>
          <a:p>
            <a:r>
              <a:rPr lang="en-US" b="1" dirty="0" err="1"/>
              <a:t>realloc</a:t>
            </a:r>
            <a:r>
              <a:rPr lang="en-US" dirty="0"/>
              <a:t> function takes an existing allocation pointer and enlarges to a new requested size, It returns the new pointer (may be same or different address)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If a new buffer, </a:t>
            </a:r>
            <a:r>
              <a:rPr lang="en-US" dirty="0" err="1">
                <a:solidFill>
                  <a:srgbClr val="FF0000"/>
                </a:solidFill>
              </a:rPr>
              <a:t>ptr</a:t>
            </a:r>
            <a:r>
              <a:rPr lang="en-US" dirty="0">
                <a:solidFill>
                  <a:srgbClr val="FF0000"/>
                </a:solidFill>
              </a:rPr>
              <a:t> is no longer valid!</a:t>
            </a:r>
          </a:p>
          <a:p>
            <a:r>
              <a:rPr lang="en-US" dirty="0" err="1"/>
              <a:t>realloc</a:t>
            </a:r>
            <a:r>
              <a:rPr lang="en-US" dirty="0"/>
              <a:t>() only accepts pointers that were previously returned my malloc etc.</a:t>
            </a:r>
          </a:p>
          <a:p>
            <a:r>
              <a:rPr lang="en-US" dirty="0"/>
              <a:t>Make sure to not lose original pointer if </a:t>
            </a:r>
            <a:r>
              <a:rPr lang="en-US" dirty="0" err="1"/>
              <a:t>realloc</a:t>
            </a:r>
            <a:r>
              <a:rPr lang="en-US" dirty="0"/>
              <a:t>() fails (</a:t>
            </a:r>
            <a:r>
              <a:rPr lang="en-US" dirty="0" err="1"/>
              <a:t>newstr</a:t>
            </a:r>
            <a:r>
              <a:rPr lang="en-US" dirty="0"/>
              <a:t> versus str) 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1738271-616F-A127-3351-F5528BB9E103}"/>
              </a:ext>
            </a:extLst>
          </p:cNvPr>
          <p:cNvSpPr/>
          <p:nvPr/>
        </p:nvSpPr>
        <p:spPr bwMode="auto">
          <a:xfrm>
            <a:off x="1770490" y="3468006"/>
            <a:ext cx="8651019" cy="315984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*str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("Hello");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*addition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 World!\n";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(addition) + 1)) != NULL)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addition);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("%s",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	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failed so free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buffer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</p:txBody>
      </p:sp>
    </p:spTree>
    <p:extLst>
      <p:ext uri="{BB962C8B-B14F-4D97-AF65-F5344CB8AC3E}">
        <p14:creationId xmlns:p14="http://schemas.microsoft.com/office/powerpoint/2010/main" val="288136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D3B9-A1CE-A763-85BF-4D4F9939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7845"/>
            <a:ext cx="10515600" cy="715294"/>
          </a:xfrm>
        </p:spPr>
        <p:txBody>
          <a:bodyPr/>
          <a:lstStyle/>
          <a:p>
            <a:r>
              <a:rPr lang="en-US" dirty="0"/>
              <a:t>Heap Allocation Routine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40FF6-904B-8121-0BA0-873040B09DC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295" y="3065491"/>
            <a:ext cx="5007082" cy="33970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Heap </a:t>
            </a:r>
            <a:r>
              <a:rPr lang="en-US" b="1" dirty="0"/>
              <a:t>memory allocation</a:t>
            </a:r>
            <a:r>
              <a:rPr lang="en-US" dirty="0"/>
              <a:t> guarantee: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 on failure, so check return value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Memory is returned is contiguous</a:t>
            </a:r>
          </a:p>
          <a:p>
            <a:r>
              <a:rPr lang="en-US" dirty="0"/>
              <a:t>it is not recycled unless you call free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 preserves existing data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/>
              <a:t> zero-initializes bytes,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 do not 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B153D6-81D5-FC7B-907E-1E19B9466EA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065491"/>
            <a:ext cx="5007082" cy="319222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Undefined behavior</a:t>
            </a:r>
            <a:r>
              <a:rPr lang="en-US" dirty="0"/>
              <a:t> occurs: </a:t>
            </a:r>
          </a:p>
          <a:p>
            <a:r>
              <a:rPr lang="en-US" dirty="0"/>
              <a:t>If you overflow (i.e., you access beyond bytes allocated) </a:t>
            </a:r>
          </a:p>
          <a:p>
            <a:r>
              <a:rPr lang="en-US" dirty="0"/>
              <a:t>If you use after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, or if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 is called twice on a location </a:t>
            </a:r>
          </a:p>
          <a:p>
            <a:r>
              <a:rPr lang="en-US" dirty="0"/>
              <a:t>If you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 non-heap address 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4FD71F-386F-E2A1-7A7D-53DA7A909484}"/>
              </a:ext>
            </a:extLst>
          </p:cNvPr>
          <p:cNvSpPr txBox="1">
            <a:spLocks/>
          </p:cNvSpPr>
          <p:nvPr/>
        </p:nvSpPr>
        <p:spPr bwMode="auto">
          <a:xfrm>
            <a:off x="2131594" y="998516"/>
            <a:ext cx="7277101" cy="18215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nmemb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80265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86B24-6C6F-7140-8F75-444C1438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178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PA5: </a:t>
            </a:r>
            <a:r>
              <a:rPr lang="en-US" dirty="0" err="1">
                <a:solidFill>
                  <a:srgbClr val="0070C0"/>
                </a:solidFill>
              </a:rPr>
              <a:t>getopt</a:t>
            </a:r>
            <a:r>
              <a:rPr lang="en-US" dirty="0">
                <a:solidFill>
                  <a:srgbClr val="0070C0"/>
                </a:solidFill>
              </a:rPr>
              <a:t>() usage- parsing command line Arguments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683495-AF52-3B44-9F7C-1A9221E517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15182" y="1066473"/>
            <a:ext cx="11397203" cy="56715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Option string describes the option flags:</a:t>
            </a:r>
            <a:r>
              <a:rPr lang="en-US" dirty="0"/>
              <a:t> either </a:t>
            </a:r>
            <a:r>
              <a:rPr lang="en-US" dirty="0">
                <a:solidFill>
                  <a:srgbClr val="0070C0"/>
                </a:solidFill>
              </a:rPr>
              <a:t>a letter or a letter followed by</a:t>
            </a:r>
            <a:endParaRPr lang="en-US" dirty="0"/>
          </a:p>
          <a:p>
            <a:pPr lvl="1"/>
            <a:r>
              <a:rPr lang="en-US" dirty="0"/>
              <a:t>Colon (</a:t>
            </a:r>
            <a:r>
              <a:rPr lang="en-US" b="1" dirty="0">
                <a:solidFill>
                  <a:srgbClr val="0070C0"/>
                </a:solidFill>
                <a:sym typeface="Wingdings" pitchFamily="2" charset="2"/>
              </a:rPr>
              <a:t>:</a:t>
            </a:r>
            <a:r>
              <a:rPr lang="en-US" dirty="0">
                <a:sym typeface="Wingdings" pitchFamily="2" charset="2"/>
              </a:rPr>
              <a:t> ), the flag requires an argument and then</a:t>
            </a:r>
            <a:r>
              <a:rPr lang="en-US" dirty="0"/>
              <a:t> (char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optarg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points at the argument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getopt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in a loop; it returns the next option flag (a char in an </a:t>
            </a:r>
            <a:r>
              <a:rPr lang="en-US" dirty="0">
                <a:solidFill>
                  <a:srgbClr val="0070C0"/>
                </a:solidFill>
              </a:rPr>
              <a:t>int</a:t>
            </a:r>
            <a:r>
              <a:rPr lang="en-US" dirty="0"/>
              <a:t> like </a:t>
            </a:r>
            <a:r>
              <a:rPr lang="en-US" dirty="0" err="1"/>
              <a:t>getchar</a:t>
            </a:r>
            <a:r>
              <a:rPr lang="en-US" dirty="0"/>
              <a:t>()): </a:t>
            </a:r>
          </a:p>
          <a:p>
            <a:pPr lvl="1"/>
            <a:r>
              <a:rPr lang="en-US" dirty="0"/>
              <a:t>Next command line flag</a:t>
            </a:r>
          </a:p>
          <a:p>
            <a:pPr lvl="1"/>
            <a:r>
              <a:rPr lang="en-US" dirty="0"/>
              <a:t> -1 if there are none left</a:t>
            </a:r>
          </a:p>
          <a:p>
            <a:pPr lvl="1"/>
            <a:r>
              <a:rPr lang="en-US" dirty="0"/>
              <a:t>‘?’ indicates flag is not one specified (error) or the flag is specified but has a missing argument</a:t>
            </a:r>
          </a:p>
          <a:p>
            <a:pPr lvl="2"/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optopt</a:t>
            </a:r>
            <a:r>
              <a:rPr lang="en-US" dirty="0"/>
              <a:t> contains the flag that was detected, but is the cause for the error</a:t>
            </a:r>
          </a:p>
          <a:p>
            <a:r>
              <a:rPr lang="en-US" dirty="0"/>
              <a:t>When </a:t>
            </a:r>
            <a:r>
              <a:rPr lang="en-US" dirty="0" err="1"/>
              <a:t>getopt</a:t>
            </a:r>
            <a:r>
              <a:rPr lang="en-US" dirty="0"/>
              <a:t> finishes,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optind</a:t>
            </a:r>
            <a:r>
              <a:rPr lang="en-US" dirty="0"/>
              <a:t> contains the index to the next non-flag argument to process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5EF41D-E7FA-EE4C-B739-CBDD681D2122}"/>
              </a:ext>
            </a:extLst>
          </p:cNvPr>
          <p:cNvSpPr/>
          <p:nvPr/>
        </p:nvSpPr>
        <p:spPr bwMode="auto">
          <a:xfrm>
            <a:off x="415181" y="603408"/>
            <a:ext cx="11155679" cy="38004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i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 char *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optstring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/ please see man 3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3BAB00-CECE-2EAB-0ED6-110525BCBAAA}"/>
              </a:ext>
            </a:extLst>
          </p:cNvPr>
          <p:cNvGrpSpPr/>
          <p:nvPr/>
        </p:nvGrpSpPr>
        <p:grpSpPr>
          <a:xfrm>
            <a:off x="2596809" y="1869074"/>
            <a:ext cx="6504159" cy="878400"/>
            <a:chOff x="2000140" y="2257262"/>
            <a:chExt cx="6504159" cy="8784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4E5FCB9-DECB-756B-4A07-D24CEF6CC47A}"/>
                </a:ext>
              </a:extLst>
            </p:cNvPr>
            <p:cNvSpPr/>
            <p:nvPr/>
          </p:nvSpPr>
          <p:spPr bwMode="auto">
            <a:xfrm>
              <a:off x="2781269" y="2257262"/>
              <a:ext cx="2981952" cy="38004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 ./extract –c 3 1 2 3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5ECC97C-F27F-A9DE-C33F-BAC3E7955F59}"/>
                </a:ext>
              </a:extLst>
            </p:cNvPr>
            <p:cNvSpPr/>
            <p:nvPr/>
          </p:nvSpPr>
          <p:spPr bwMode="auto">
            <a:xfrm>
              <a:off x="2000140" y="2755614"/>
              <a:ext cx="6504159" cy="38004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when processing –c </a:t>
              </a:r>
              <a:r>
                <a:rPr lang="en-US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optarg</a:t>
              </a:r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(char *) points at the 3 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1BE9A68-4544-5EFD-2514-BE5556531C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3069" y="2520416"/>
              <a:ext cx="0" cy="36410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9DFB6F-F3E9-9FA4-2AC1-E04B0F0A8B7C}"/>
              </a:ext>
            </a:extLst>
          </p:cNvPr>
          <p:cNvGrpSpPr/>
          <p:nvPr/>
        </p:nvGrpSpPr>
        <p:grpSpPr>
          <a:xfrm>
            <a:off x="3005290" y="5331115"/>
            <a:ext cx="6896993" cy="1297291"/>
            <a:chOff x="3025610" y="5532969"/>
            <a:chExt cx="6896993" cy="1297291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E291597-1EF4-B778-5169-D21695A853CE}"/>
                </a:ext>
              </a:extLst>
            </p:cNvPr>
            <p:cNvSpPr/>
            <p:nvPr/>
          </p:nvSpPr>
          <p:spPr bwMode="auto">
            <a:xfrm>
              <a:off x="3772096" y="5532969"/>
              <a:ext cx="2981952" cy="38004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 ./extract –c 3 1 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6EE5125-85B5-4D73-D0AD-16C2BB5087D4}"/>
                </a:ext>
              </a:extLst>
            </p:cNvPr>
            <p:cNvSpPr/>
            <p:nvPr/>
          </p:nvSpPr>
          <p:spPr bwMode="auto">
            <a:xfrm>
              <a:off x="3025610" y="6165177"/>
              <a:ext cx="6896993" cy="66508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optind</a:t>
              </a:r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3;  // int</a:t>
              </a:r>
            </a:p>
            <a:p>
              <a:r>
                <a:rPr lang="en-US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outcols</a:t>
              </a:r>
              <a:r>
                <a:rPr lang="en-US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=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argc</a:t>
              </a:r>
              <a:r>
                <a:rPr lang="en-US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–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optind</a:t>
              </a:r>
              <a:r>
                <a:rPr lang="en-US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(# of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args</a:t>
              </a:r>
              <a:r>
                <a:rPr lang="en-US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after the 3)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864BBAA-D5A9-AF8C-48F7-A7CF4A44D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1062" y="5801077"/>
              <a:ext cx="0" cy="36410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B5A1F3-F6A5-D04E-0A45-B88E3DAB02FD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011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86B24-6C6F-7140-8F75-444C1438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2" y="-8462"/>
            <a:ext cx="3125481" cy="715294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getopt</a:t>
            </a:r>
            <a:r>
              <a:rPr lang="en-US" dirty="0">
                <a:solidFill>
                  <a:srgbClr val="0070C0"/>
                </a:solidFill>
              </a:rPr>
              <a:t>() sample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407283-89AE-504B-89F3-D4C92F78992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2612" y="1424666"/>
            <a:ext cx="3297665" cy="446813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For this example, the options are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single flag </a:t>
            </a:r>
            <a:r>
              <a:rPr lang="en-US" b="1" dirty="0">
                <a:solidFill>
                  <a:schemeClr val="accent1"/>
                </a:solidFill>
              </a:rPr>
              <a:t>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flag </a:t>
            </a:r>
            <a:r>
              <a:rPr lang="en-US" b="1" dirty="0">
                <a:solidFill>
                  <a:schemeClr val="accent1"/>
                </a:solidFill>
              </a:rPr>
              <a:t>f</a:t>
            </a:r>
            <a:r>
              <a:rPr lang="en-US" dirty="0"/>
              <a:t> with a required argument to the flag</a:t>
            </a:r>
          </a:p>
          <a:p>
            <a:r>
              <a:rPr lang="en-US" dirty="0"/>
              <a:t>Additional arguments are not options flags, but filenames to process</a:t>
            </a:r>
          </a:p>
          <a:p>
            <a:pPr marL="0" indent="0">
              <a:buNone/>
            </a:pPr>
            <a:r>
              <a:rPr lang="en-US" dirty="0"/>
              <a:t>% ./</a:t>
            </a:r>
            <a:r>
              <a:rPr lang="en-US" dirty="0" err="1"/>
              <a:t>a.out</a:t>
            </a:r>
            <a:r>
              <a:rPr lang="en-US" dirty="0"/>
              <a:t> –f </a:t>
            </a:r>
            <a:r>
              <a:rPr lang="en-US" dirty="0" err="1"/>
              <a:t>file.txt</a:t>
            </a:r>
            <a:r>
              <a:rPr lang="en-US" dirty="0"/>
              <a:t>  a b 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DE8B26-FC0F-BC4E-B065-DA98763119FC}"/>
              </a:ext>
            </a:extLst>
          </p:cNvPr>
          <p:cNvSpPr/>
          <p:nvPr/>
        </p:nvSpPr>
        <p:spPr bwMode="auto">
          <a:xfrm>
            <a:off x="3798916" y="214431"/>
            <a:ext cx="8428944" cy="64291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while ((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"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xf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")) != -1)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switch (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case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xFlag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("-x flag found\n");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break;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case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'f':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datafile = 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string (char *)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("-f %s found\n",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optarg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break;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case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'?'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if 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optopt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(stderr, "%s -f datafile is missing\n",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default: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error = 1;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error = 0 above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have an error */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break;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if (error != 0)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(stderr, "Usage: %s [-x] -f datafile\n",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return EXIT_FAILURE;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for 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[%d] is: %s\n",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]);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additional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2E2CA-4EEC-BB81-7318-6C15935AB662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5F0D5C-A9E5-8982-DA93-A78A779DD1CE}"/>
              </a:ext>
            </a:extLst>
          </p:cNvPr>
          <p:cNvSpPr/>
          <p:nvPr/>
        </p:nvSpPr>
        <p:spPr bwMode="auto">
          <a:xfrm>
            <a:off x="674722" y="6108620"/>
            <a:ext cx="2674492" cy="38004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3;  // int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3AFA97-6C41-A998-183C-DF8E2A45A434}"/>
              </a:ext>
            </a:extLst>
          </p:cNvPr>
          <p:cNvCxnSpPr>
            <a:cxnSpLocks/>
          </p:cNvCxnSpPr>
          <p:nvPr/>
        </p:nvCxnSpPr>
        <p:spPr>
          <a:xfrm flipV="1">
            <a:off x="2738582" y="5744520"/>
            <a:ext cx="0" cy="36410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7AB0D-71D0-A26A-98EF-264D18AC2A0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0116" y="943647"/>
            <a:ext cx="7151638" cy="53277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Variable definitions like any other data type:</a:t>
            </a:r>
          </a:p>
          <a:p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2200" dirty="0"/>
              <a:t>Can combine struct and variable definition:</a:t>
            </a:r>
          </a:p>
          <a:p>
            <a:pPr lvl="1"/>
            <a:r>
              <a:rPr lang="en-US" sz="2200" dirty="0"/>
              <a:t>This syntax can be harder to read, though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DCB0B-2A0F-EB40-92FD-6BA31CE5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0" y="96026"/>
            <a:ext cx="10515600" cy="488994"/>
          </a:xfrm>
        </p:spPr>
        <p:txBody>
          <a:bodyPr/>
          <a:lstStyle/>
          <a:p>
            <a:r>
              <a:rPr lang="en-US" dirty="0"/>
              <a:t>Struct Variable Definitions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60E0F2-12E6-B44A-B28D-A8C4476245C7}"/>
              </a:ext>
            </a:extLst>
          </p:cNvPr>
          <p:cNvSpPr txBox="1"/>
          <p:nvPr/>
        </p:nvSpPr>
        <p:spPr>
          <a:xfrm>
            <a:off x="1039521" y="1466659"/>
            <a:ext cx="5471370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name1,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CDB481-163B-D84A-B8A1-270EA807CD61}"/>
              </a:ext>
            </a:extLst>
          </p:cNvPr>
          <p:cNvGrpSpPr/>
          <p:nvPr/>
        </p:nvGrpSpPr>
        <p:grpSpPr>
          <a:xfrm>
            <a:off x="4388910" y="1903398"/>
            <a:ext cx="1005840" cy="632285"/>
            <a:chOff x="4395438" y="2224736"/>
            <a:chExt cx="1005840" cy="632285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6E547C4-4BCE-A240-9B48-E12E7961C6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580" y="2224736"/>
              <a:ext cx="0" cy="378898"/>
            </a:xfrm>
            <a:prstGeom prst="straightConnector1">
              <a:avLst/>
            </a:prstGeom>
            <a:noFill/>
            <a:ln w="25400" cap="flat" cmpd="sng" algn="ctr">
              <a:solidFill>
                <a:srgbClr val="4B2A8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7C35D8-44A0-624A-A0C8-6C069B5D17A5}"/>
                </a:ext>
              </a:extLst>
            </p:cNvPr>
            <p:cNvSpPr txBox="1"/>
            <p:nvPr/>
          </p:nvSpPr>
          <p:spPr>
            <a:xfrm>
              <a:off x="4395438" y="2456911"/>
              <a:ext cx="1005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pointer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BD4EA44-99C3-3E4C-B049-7CEB06E32EFA}"/>
              </a:ext>
            </a:extLst>
          </p:cNvPr>
          <p:cNvGrpSpPr/>
          <p:nvPr/>
        </p:nvGrpSpPr>
        <p:grpSpPr>
          <a:xfrm>
            <a:off x="5607725" y="1920861"/>
            <a:ext cx="1005840" cy="659550"/>
            <a:chOff x="6167157" y="3164515"/>
            <a:chExt cx="1005840" cy="65955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CB83FB-DFAA-644E-B114-3F729EFE1D8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96738" y="3164515"/>
              <a:ext cx="0" cy="361435"/>
            </a:xfrm>
            <a:prstGeom prst="straightConnector1">
              <a:avLst/>
            </a:prstGeom>
            <a:noFill/>
            <a:ln w="25400" cap="flat" cmpd="sng" algn="ctr">
              <a:solidFill>
                <a:srgbClr val="4B2A8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B5C07A-5AE3-5C4C-A872-1EEBF4760BC2}"/>
                </a:ext>
              </a:extLst>
            </p:cNvPr>
            <p:cNvSpPr txBox="1"/>
            <p:nvPr/>
          </p:nvSpPr>
          <p:spPr>
            <a:xfrm>
              <a:off x="6167157" y="3423955"/>
              <a:ext cx="1005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array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74DAC44-3934-624B-B58B-0D6C2B1C05F6}"/>
              </a:ext>
            </a:extLst>
          </p:cNvPr>
          <p:cNvGrpSpPr/>
          <p:nvPr/>
        </p:nvGrpSpPr>
        <p:grpSpPr>
          <a:xfrm>
            <a:off x="1773607" y="1806043"/>
            <a:ext cx="2594591" cy="929695"/>
            <a:chOff x="6097982" y="2912283"/>
            <a:chExt cx="2594591" cy="929695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CAE9AEF-3F28-9143-83E8-8BC5F3196C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18596" y="2912283"/>
              <a:ext cx="391" cy="597959"/>
            </a:xfrm>
            <a:prstGeom prst="straightConnector1">
              <a:avLst/>
            </a:prstGeom>
            <a:noFill/>
            <a:ln w="25400" cap="flat" cmpd="sng" algn="ctr">
              <a:solidFill>
                <a:srgbClr val="4B2A8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7FA0258-025A-344D-B62A-6609BF7A0D41}"/>
                </a:ext>
              </a:extLst>
            </p:cNvPr>
            <p:cNvSpPr txBox="1"/>
            <p:nvPr/>
          </p:nvSpPr>
          <p:spPr>
            <a:xfrm>
              <a:off x="6097982" y="3441868"/>
              <a:ext cx="2594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single variable instance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9E870F-5156-7043-8DF2-A10E2B9C18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DD0010-ADB3-8528-96FA-F817443750BA}"/>
              </a:ext>
            </a:extLst>
          </p:cNvPr>
          <p:cNvSpPr txBox="1"/>
          <p:nvPr/>
        </p:nvSpPr>
        <p:spPr>
          <a:xfrm>
            <a:off x="7853092" y="820893"/>
            <a:ext cx="3667422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*make;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year;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= &amp;name1;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BF9C79-A9D4-A09B-6C8D-BAE77AA6FF21}"/>
              </a:ext>
            </a:extLst>
          </p:cNvPr>
          <p:cNvGrpSpPr/>
          <p:nvPr/>
        </p:nvGrpSpPr>
        <p:grpSpPr>
          <a:xfrm>
            <a:off x="875678" y="1806043"/>
            <a:ext cx="2594591" cy="597959"/>
            <a:chOff x="937267" y="1610863"/>
            <a:chExt cx="2594591" cy="59795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31C2843-9DCB-B451-DA61-FC681FCD70C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91871" y="1610863"/>
              <a:ext cx="0" cy="295535"/>
            </a:xfrm>
            <a:prstGeom prst="straightConnector1">
              <a:avLst/>
            </a:prstGeom>
            <a:noFill/>
            <a:ln w="25400" cap="flat" cmpd="sng" algn="ctr">
              <a:solidFill>
                <a:srgbClr val="4B2A8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58A371-CC6A-A000-EF7B-B5FF71C44676}"/>
                </a:ext>
              </a:extLst>
            </p:cNvPr>
            <p:cNvSpPr txBox="1"/>
            <p:nvPr/>
          </p:nvSpPr>
          <p:spPr>
            <a:xfrm>
              <a:off x="937267" y="1808712"/>
              <a:ext cx="2594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type: "</a:t>
              </a:r>
              <a:r>
                <a:rPr lang="en-US" sz="2000" b="0" dirty="0">
                  <a:solidFill>
                    <a:schemeClr val="accent5"/>
                  </a:solidFill>
                  <a:latin typeface="Calibri" pitchFamily="34" charset="0"/>
                </a:rPr>
                <a:t>struct vehicle</a:t>
              </a:r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"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79218EC-D6CB-1991-7CF8-711E6F44575D}"/>
              </a:ext>
            </a:extLst>
          </p:cNvPr>
          <p:cNvSpPr txBox="1"/>
          <p:nvPr/>
        </p:nvSpPr>
        <p:spPr>
          <a:xfrm>
            <a:off x="1343514" y="3988924"/>
            <a:ext cx="4839459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*make;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year;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 name1, *</a:t>
            </a:r>
            <a:r>
              <a:rPr lang="en-US" sz="2000" dirty="0" err="1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= &amp;name1, </a:t>
            </a:r>
            <a:r>
              <a:rPr lang="en-US" sz="2000" dirty="0" err="1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ar</a:t>
            </a: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[3]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73CA1FF-6CC1-C714-0BBF-23D36307F724}"/>
              </a:ext>
            </a:extLst>
          </p:cNvPr>
          <p:cNvGrpSpPr/>
          <p:nvPr/>
        </p:nvGrpSpPr>
        <p:grpSpPr>
          <a:xfrm>
            <a:off x="7809694" y="4226865"/>
            <a:ext cx="3330315" cy="1586811"/>
            <a:chOff x="6872590" y="4167094"/>
            <a:chExt cx="3330315" cy="158681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7E04472-4C27-A34F-F54F-6AAFD76E1B2B}"/>
                </a:ext>
              </a:extLst>
            </p:cNvPr>
            <p:cNvGrpSpPr/>
            <p:nvPr/>
          </p:nvGrpSpPr>
          <p:grpSpPr>
            <a:xfrm>
              <a:off x="6872590" y="4167094"/>
              <a:ext cx="3330315" cy="1471336"/>
              <a:chOff x="6453490" y="4182334"/>
              <a:chExt cx="3330315" cy="1471336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771EBF5-A79C-D7A4-71E5-F8ED0C45E7C9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2AAC431-5A8D-A1E9-4905-3BB311AEFF5C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6A24B8C-C3B0-3B9F-2166-ED67D87260D3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F394D8-FBB7-776F-DECC-ABF22712EF9D}"/>
                  </a:ext>
                </a:extLst>
              </p:cNvPr>
              <p:cNvSpPr txBox="1"/>
              <p:nvPr/>
            </p:nvSpPr>
            <p:spPr>
              <a:xfrm>
                <a:off x="6453490" y="496577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pn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BFCB688-8079-4591-2672-8781521DAED8}"/>
                  </a:ext>
                </a:extLst>
              </p:cNvPr>
              <p:cNvSpPr txBox="1"/>
              <p:nvPr/>
            </p:nvSpPr>
            <p:spPr>
              <a:xfrm>
                <a:off x="6669070" y="5284338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F0401FD7-1E0C-DD6D-3B5A-96272D0B7B20}"/>
                  </a:ext>
                </a:extLst>
              </p:cNvPr>
              <p:cNvCxnSpPr/>
              <p:nvPr/>
            </p:nvCxnSpPr>
            <p:spPr bwMode="auto">
              <a:xfrm>
                <a:off x="6851950" y="5478275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A7A3196-807C-ED01-3836-03228978AA32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D0CCBFB-1EC4-AD5D-2AC9-2BB2F916FE5F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1342B535-51B3-2DE8-C761-9B85FA3E7C5A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CE435BFE-AF71-571F-89CA-5F1025C85938}"/>
                  </a:ext>
                </a:extLst>
              </p:cNvPr>
              <p:cNvGrpSpPr/>
              <p:nvPr/>
            </p:nvGrpSpPr>
            <p:grpSpPr>
              <a:xfrm>
                <a:off x="7583470" y="4548670"/>
                <a:ext cx="1645920" cy="369332"/>
                <a:chOff x="1828800" y="4572000"/>
                <a:chExt cx="1645920" cy="369332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F60483F-9841-49D1-01DB-2CA72CCB888D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make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2801EED-FB3F-0B78-C2BF-62007C6F65D7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B5053152-5D12-39B4-476B-066E06BFACB3}"/>
                  </a:ext>
                </a:extLst>
              </p:cNvPr>
              <p:cNvGrpSpPr/>
              <p:nvPr/>
            </p:nvGrpSpPr>
            <p:grpSpPr>
              <a:xfrm>
                <a:off x="7583470" y="4182334"/>
                <a:ext cx="1645920" cy="369332"/>
                <a:chOff x="1828800" y="4572000"/>
                <a:chExt cx="1645920" cy="369332"/>
              </a:xfrm>
            </p:grpSpPr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B958A10-76D5-65BC-2136-8C6EDB2B0045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year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7BB5379-C621-988C-F0FA-0D9AEACA677D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05CB7B0-5BFD-F52E-7656-FE3C8C7FDBB4}"/>
                  </a:ext>
                </a:extLst>
              </p:cNvPr>
              <p:cNvCxnSpPr/>
              <p:nvPr/>
            </p:nvCxnSpPr>
            <p:spPr bwMode="auto">
              <a:xfrm>
                <a:off x="9051421" y="5150441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33C6FE13-1BE4-D0FC-DECA-55AD6DC834CC}"/>
                  </a:ext>
                </a:extLst>
              </p:cNvPr>
              <p:cNvCxnSpPr/>
              <p:nvPr/>
            </p:nvCxnSpPr>
            <p:spPr bwMode="auto">
              <a:xfrm>
                <a:off x="9052285" y="4731624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5649E327-B5C6-4D34-BF60-6848FBD9BED0}"/>
                  </a:ext>
                </a:extLst>
              </p:cNvPr>
              <p:cNvCxnSpPr/>
              <p:nvPr/>
            </p:nvCxnSpPr>
            <p:spPr bwMode="auto">
              <a:xfrm>
                <a:off x="9051421" y="5560515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3EF577A-8A6E-8647-FD2C-8712980AC9DA}"/>
                </a:ext>
              </a:extLst>
            </p:cNvPr>
            <p:cNvSpPr txBox="1"/>
            <p:nvPr/>
          </p:nvSpPr>
          <p:spPr>
            <a:xfrm>
              <a:off x="7135071" y="5492295"/>
              <a:ext cx="9380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low address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6E7C9F-E586-1BA6-1598-C8EC7B2352C5}"/>
              </a:ext>
            </a:extLst>
          </p:cNvPr>
          <p:cNvGrpSpPr/>
          <p:nvPr/>
        </p:nvGrpSpPr>
        <p:grpSpPr>
          <a:xfrm>
            <a:off x="8391034" y="5798365"/>
            <a:ext cx="2270494" cy="912709"/>
            <a:chOff x="7453930" y="5746214"/>
            <a:chExt cx="2270494" cy="912709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9D653DA-D8CD-004C-6D6F-2221A0832B98}"/>
                </a:ext>
              </a:extLst>
            </p:cNvPr>
            <p:cNvGrpSpPr/>
            <p:nvPr/>
          </p:nvGrpSpPr>
          <p:grpSpPr>
            <a:xfrm>
              <a:off x="8584999" y="5779946"/>
              <a:ext cx="1139425" cy="878977"/>
              <a:chOff x="8584999" y="5779946"/>
              <a:chExt cx="1139425" cy="878977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AF1D34A-3335-3DBA-6516-8594D9132799}"/>
                  </a:ext>
                </a:extLst>
              </p:cNvPr>
              <p:cNvSpPr txBox="1"/>
              <p:nvPr/>
            </p:nvSpPr>
            <p:spPr>
              <a:xfrm>
                <a:off x="8584999" y="6012592"/>
                <a:ext cx="1139425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violet areas show memory contents</a:t>
                </a:r>
              </a:p>
            </p:txBody>
          </p:sp>
          <p:sp>
            <p:nvSpPr>
              <p:cNvPr id="94" name="Up Arrow 93">
                <a:extLst>
                  <a:ext uri="{FF2B5EF4-FFF2-40B4-BE49-F238E27FC236}">
                    <a16:creationId xmlns:a16="http://schemas.microsoft.com/office/drawing/2014/main" id="{EFADB362-9059-C3BB-201E-9D63F1FED4A7}"/>
                  </a:ext>
                </a:extLst>
              </p:cNvPr>
              <p:cNvSpPr/>
              <p:nvPr/>
            </p:nvSpPr>
            <p:spPr>
              <a:xfrm>
                <a:off x="9051421" y="5779946"/>
                <a:ext cx="139869" cy="23244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3955CE7-0508-E4AB-2AE4-89ECD6C21F8D}"/>
                </a:ext>
              </a:extLst>
            </p:cNvPr>
            <p:cNvCxnSpPr/>
            <p:nvPr/>
          </p:nvCxnSpPr>
          <p:spPr>
            <a:xfrm flipH="1" flipV="1">
              <a:off x="7453930" y="5746214"/>
              <a:ext cx="1130233" cy="26617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183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24" grpId="0" animBg="1"/>
      <p:bldP spid="19" grpId="0"/>
      <p:bldP spid="23" grpId="0" animBg="1"/>
      <p:bldP spid="5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F7E0-1730-F74F-9441-376DBFC3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73" y="300135"/>
            <a:ext cx="10515600" cy="451852"/>
          </a:xfrm>
        </p:spPr>
        <p:txBody>
          <a:bodyPr/>
          <a:lstStyle/>
          <a:p>
            <a:r>
              <a:rPr lang="en-US" dirty="0"/>
              <a:t>Accessing members of a 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8E51-5D08-FF4B-B74E-738BEB495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7683" y="967805"/>
            <a:ext cx="11803984" cy="50912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Like arrays, </a:t>
            </a:r>
            <a:r>
              <a:rPr lang="en-US" sz="2200" dirty="0">
                <a:solidFill>
                  <a:srgbClr val="0070C0"/>
                </a:solidFill>
              </a:rPr>
              <a:t>struct variables </a:t>
            </a:r>
            <a:r>
              <a:rPr lang="en-US" sz="2200" dirty="0"/>
              <a:t>are </a:t>
            </a:r>
            <a:r>
              <a:rPr lang="en-US" sz="2200" dirty="0">
                <a:solidFill>
                  <a:srgbClr val="0070C0"/>
                </a:solidFill>
              </a:rPr>
              <a:t>aggregated contiguous objects in memory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the </a:t>
            </a:r>
            <a:r>
              <a:rPr lang="en-US" sz="2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chemeClr val="accent1"/>
                </a:solidFill>
              </a:rPr>
              <a:t> structure operator </a:t>
            </a:r>
            <a:r>
              <a:rPr lang="en-US" sz="2200" dirty="0"/>
              <a:t>which </a:t>
            </a:r>
            <a:r>
              <a:rPr lang="en-US" sz="2200" i="1" dirty="0">
                <a:solidFill>
                  <a:srgbClr val="F37440"/>
                </a:solidFill>
              </a:rPr>
              <a:t>"selects" </a:t>
            </a:r>
            <a:r>
              <a:rPr lang="en-US" sz="2200" dirty="0"/>
              <a:t>the requested field or member</a:t>
            </a:r>
            <a:b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/>
              <a:t>Now create a </a:t>
            </a:r>
            <a:r>
              <a:rPr lang="en-US" sz="2200" i="1" dirty="0">
                <a:solidFill>
                  <a:srgbClr val="0070C0"/>
                </a:solidFill>
              </a:rPr>
              <a:t>pointer</a:t>
            </a:r>
            <a:r>
              <a:rPr lang="en-US" sz="2200" dirty="0"/>
              <a:t> to a struct         </a:t>
            </a: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Two options to reference a member via a struct pointer </a:t>
            </a:r>
            <a:r>
              <a:rPr lang="en-US" sz="2200" dirty="0">
                <a:solidFill>
                  <a:srgbClr val="FF0000"/>
                </a:solidFill>
              </a:rPr>
              <a:t>(. is higher precedence than *):</a:t>
            </a:r>
          </a:p>
          <a:p>
            <a:r>
              <a:rPr lang="en-US" sz="2200" dirty="0"/>
              <a:t>Use  </a:t>
            </a:r>
            <a:r>
              <a:rPr lang="en-US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200" dirty="0"/>
              <a:t>  and  </a:t>
            </a:r>
            <a:r>
              <a:rPr lang="en-US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/>
              <a:t>  operators:</a:t>
            </a: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/>
              <a:t>Use  </a:t>
            </a:r>
            <a:r>
              <a:rPr lang="en-US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200" dirty="0"/>
              <a:t>  operator for shorthand:</a:t>
            </a:r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73FE6-BD05-074B-A980-A701E22AC76C}"/>
              </a:ext>
            </a:extLst>
          </p:cNvPr>
          <p:cNvSpPr txBox="1">
            <a:spLocks/>
          </p:cNvSpPr>
          <p:nvPr/>
        </p:nvSpPr>
        <p:spPr bwMode="auto">
          <a:xfrm>
            <a:off x="448364" y="1851293"/>
            <a:ext cx="5295283" cy="13215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defining struct type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month;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day;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members date struct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0E114-EF26-734F-BD62-38C4C9B9F548}"/>
              </a:ext>
            </a:extLst>
          </p:cNvPr>
          <p:cNvSpPr txBox="1">
            <a:spLocks/>
          </p:cNvSpPr>
          <p:nvPr/>
        </p:nvSpPr>
        <p:spPr bwMode="auto">
          <a:xfrm>
            <a:off x="5874327" y="1825803"/>
            <a:ext cx="6090395" cy="22908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struct instance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bday.month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bday.day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24;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shorter initializer syntax</a:t>
            </a:r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new_years_eve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{12, 31};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= {.day= 24, .month= 1}; </a:t>
            </a:r>
            <a:endParaRPr lang="en-US" altLang="en-US" sz="1800" b="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1618A4-365A-1F4F-8D08-07CDD447482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7473" y="3736143"/>
            <a:ext cx="3935857" cy="3975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000" kern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&amp;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8CE322-B4DE-2D44-B9A4-706140D8931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8100D9B0-C81B-8DD2-E1E4-17FE8712D4E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2073" y="4812305"/>
            <a:ext cx="2748741" cy="3975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).month = 11;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CB6519AE-7A5D-09A5-7A91-C603E461EB5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92073" y="5359318"/>
            <a:ext cx="2677809" cy="3975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-&gt;month = 11;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A4B363-24C1-23A5-AF97-07E3853AC1DD}"/>
              </a:ext>
            </a:extLst>
          </p:cNvPr>
          <p:cNvGrpSpPr/>
          <p:nvPr/>
        </p:nvGrpSpPr>
        <p:grpSpPr>
          <a:xfrm>
            <a:off x="9819119" y="2292398"/>
            <a:ext cx="1613220" cy="742315"/>
            <a:chOff x="9819119" y="2292398"/>
            <a:chExt cx="1613220" cy="74231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42107-BA92-8EBB-79F9-F2AFA3EB7CBF}"/>
                </a:ext>
              </a:extLst>
            </p:cNvPr>
            <p:cNvSpPr txBox="1"/>
            <p:nvPr/>
          </p:nvSpPr>
          <p:spPr>
            <a:xfrm>
              <a:off x="10754384" y="2665381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269433-3D68-B5B7-B841-5A2F67D47D58}"/>
                </a:ext>
              </a:extLst>
            </p:cNvPr>
            <p:cNvSpPr txBox="1"/>
            <p:nvPr/>
          </p:nvSpPr>
          <p:spPr>
            <a:xfrm>
              <a:off x="9819119" y="2663612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month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5BECF-6942-75F9-F016-BA564D7F1807}"/>
                </a:ext>
              </a:extLst>
            </p:cNvPr>
            <p:cNvSpPr txBox="1"/>
            <p:nvPr/>
          </p:nvSpPr>
          <p:spPr>
            <a:xfrm>
              <a:off x="9821910" y="2292398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FAC011-4D11-F689-FAEB-D579A6B63982}"/>
                </a:ext>
              </a:extLst>
            </p:cNvPr>
            <p:cNvSpPr txBox="1"/>
            <p:nvPr/>
          </p:nvSpPr>
          <p:spPr>
            <a:xfrm>
              <a:off x="10754962" y="2296267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95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  <p:bldP spid="23" grpId="0"/>
      <p:bldP spid="24" grpId="0" animBg="1"/>
      <p:bldP spid="2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68EA-E489-42EF-CC1A-27EDBD8E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come….</a:t>
            </a:r>
          </a:p>
        </p:txBody>
      </p:sp>
    </p:spTree>
    <p:extLst>
      <p:ext uri="{BB962C8B-B14F-4D97-AF65-F5344CB8AC3E}">
        <p14:creationId xmlns:p14="http://schemas.microsoft.com/office/powerpoint/2010/main" val="3440995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8DDD-86CD-9559-13E7-3E57EFC1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D763B-3CD9-86A6-3EE1-B73E57363BC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24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F1E4FB-F894-4C48-A248-38880F6A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6" y="-125933"/>
            <a:ext cx="10515600" cy="715294"/>
          </a:xfrm>
        </p:spPr>
        <p:txBody>
          <a:bodyPr/>
          <a:lstStyle/>
          <a:p>
            <a:r>
              <a:rPr lang="en-US" dirty="0"/>
              <a:t>Pointer Array to Mutable Strings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B1745F-7C75-8F44-A505-74355D8BBB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7996" y="680668"/>
            <a:ext cx="4307390" cy="216799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Make an </a:t>
            </a:r>
            <a:r>
              <a:rPr lang="en-US" sz="2200" dirty="0">
                <a:solidFill>
                  <a:srgbClr val="2C895B"/>
                </a:solidFill>
              </a:rPr>
              <a:t>array of pointers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F0000"/>
                </a:solidFill>
              </a:rPr>
              <a:t>mutable strings </a:t>
            </a:r>
            <a:r>
              <a:rPr lang="en-US" sz="2200" dirty="0"/>
              <a:t>requires using a </a:t>
            </a:r>
            <a:r>
              <a:rPr lang="en-US" sz="2200" dirty="0">
                <a:solidFill>
                  <a:srgbClr val="7030A0"/>
                </a:solidFill>
              </a:rPr>
              <a:t>cast to an array (char [ ]) </a:t>
            </a:r>
          </a:p>
          <a:p>
            <a:r>
              <a:rPr lang="en-US" sz="2200" dirty="0"/>
              <a:t>Add a NULL sentinel at the end to indicate the end of the array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766AB2-1051-AF47-AC43-A2A9B762B4C0}"/>
              </a:ext>
            </a:extLst>
          </p:cNvPr>
          <p:cNvSpPr/>
          <p:nvPr/>
        </p:nvSpPr>
        <p:spPr bwMode="auto">
          <a:xfrm>
            <a:off x="723322" y="2943173"/>
            <a:ext cx="7630319" cy="3618992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("%c\n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j = 0;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(*(*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in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9DC8C-32EC-2C4A-A014-150D3CE12847}"/>
              </a:ext>
            </a:extLst>
          </p:cNvPr>
          <p:cNvSpPr txBox="1"/>
          <p:nvPr/>
        </p:nvSpPr>
        <p:spPr>
          <a:xfrm>
            <a:off x="8655957" y="4546396"/>
            <a:ext cx="175087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enlo" panose="020B0609030804020204" pitchFamily="49" charset="0"/>
              </a:rPr>
              <a:t>%./</a:t>
            </a:r>
            <a:r>
              <a:rPr lang="en-US" sz="2000" dirty="0" err="1">
                <a:solidFill>
                  <a:schemeClr val="tx2"/>
                </a:solidFill>
                <a:latin typeface="Menlo" panose="020B0609030804020204" pitchFamily="49" charset="0"/>
              </a:rPr>
              <a:t>a.out</a:t>
            </a:r>
            <a:endParaRPr lang="en-US" sz="2000" dirty="0">
              <a:solidFill>
                <a:schemeClr val="tx2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47D19-38FE-DE4E-9FB1-71DA658EA51B}"/>
              </a:ext>
            </a:extLst>
          </p:cNvPr>
          <p:cNvSpPr txBox="1"/>
          <p:nvPr/>
        </p:nvSpPr>
        <p:spPr>
          <a:xfrm>
            <a:off x="10210701" y="3931237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9387F-56C2-A443-9D37-F4D337432753}"/>
              </a:ext>
            </a:extLst>
          </p:cNvPr>
          <p:cNvSpPr txBox="1"/>
          <p:nvPr/>
        </p:nvSpPr>
        <p:spPr>
          <a:xfrm>
            <a:off x="8944006" y="3184871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</a:t>
            </a:r>
          </a:p>
          <a:p>
            <a:r>
              <a:rPr lang="en-US" sz="1600" dirty="0"/>
              <a:t>memory</a:t>
            </a: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3C16D86B-E842-9E47-9755-FAD0A156BE78}"/>
              </a:ext>
            </a:extLst>
          </p:cNvPr>
          <p:cNvGraphicFramePr>
            <a:graphicFrameLocks noGrp="1"/>
          </p:cNvGraphicFramePr>
          <p:nvPr/>
        </p:nvGraphicFramePr>
        <p:xfrm>
          <a:off x="8983479" y="2386159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451953D-8915-A243-8A5A-353A36EBE8EF}"/>
              </a:ext>
            </a:extLst>
          </p:cNvPr>
          <p:cNvSpPr txBox="1"/>
          <p:nvPr/>
        </p:nvSpPr>
        <p:spPr>
          <a:xfrm>
            <a:off x="8187311" y="238766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47659-47D5-214F-85C2-D772174ED28F}"/>
              </a:ext>
            </a:extLst>
          </p:cNvPr>
          <p:cNvSpPr txBox="1"/>
          <p:nvPr/>
        </p:nvSpPr>
        <p:spPr>
          <a:xfrm>
            <a:off x="8259527" y="274779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A8B43-A8AD-554F-9D5F-23D3FB100D5B}"/>
              </a:ext>
            </a:extLst>
          </p:cNvPr>
          <p:cNvSpPr txBox="1"/>
          <p:nvPr/>
        </p:nvSpPr>
        <p:spPr>
          <a:xfrm>
            <a:off x="10210701" y="3564998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9BCF26-B492-9549-908F-AE4CEAB2068A}"/>
              </a:ext>
            </a:extLst>
          </p:cNvPr>
          <p:cNvSpPr txBox="1"/>
          <p:nvPr/>
        </p:nvSpPr>
        <p:spPr>
          <a:xfrm>
            <a:off x="10210330" y="3219903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6B4A9C-51A0-5A4D-A2D6-25E2F6207616}"/>
              </a:ext>
            </a:extLst>
          </p:cNvPr>
          <p:cNvSpPr txBox="1"/>
          <p:nvPr/>
        </p:nvSpPr>
        <p:spPr>
          <a:xfrm>
            <a:off x="10210330" y="2850571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54613-192F-6846-91AC-EA2105B11E59}"/>
              </a:ext>
            </a:extLst>
          </p:cNvPr>
          <p:cNvSpPr txBox="1"/>
          <p:nvPr/>
        </p:nvSpPr>
        <p:spPr>
          <a:xfrm>
            <a:off x="10210330" y="2479332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5D268-D6B3-AE4F-8417-5CC1DCD58625}"/>
              </a:ext>
            </a:extLst>
          </p:cNvPr>
          <p:cNvSpPr txBox="1"/>
          <p:nvPr/>
        </p:nvSpPr>
        <p:spPr>
          <a:xfrm>
            <a:off x="10210700" y="2122119"/>
            <a:ext cx="4246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D4ECD8-6B4D-9745-AAA0-8C96F7FC4DA2}"/>
              </a:ext>
            </a:extLst>
          </p:cNvPr>
          <p:cNvSpPr txBox="1"/>
          <p:nvPr/>
        </p:nvSpPr>
        <p:spPr>
          <a:xfrm>
            <a:off x="10210701" y="1371328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7C3072-2B44-444C-AD71-D03C79A4215E}"/>
              </a:ext>
            </a:extLst>
          </p:cNvPr>
          <p:cNvSpPr txBox="1"/>
          <p:nvPr/>
        </p:nvSpPr>
        <p:spPr>
          <a:xfrm>
            <a:off x="10210701" y="99653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3E5E09-B719-1546-B84F-B5C2BFDA03EB}"/>
              </a:ext>
            </a:extLst>
          </p:cNvPr>
          <p:cNvSpPr txBox="1"/>
          <p:nvPr/>
        </p:nvSpPr>
        <p:spPr>
          <a:xfrm>
            <a:off x="10210701" y="62525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03086F-E277-444D-9707-CBCF36FEFA6A}"/>
              </a:ext>
            </a:extLst>
          </p:cNvPr>
          <p:cNvSpPr txBox="1"/>
          <p:nvPr/>
        </p:nvSpPr>
        <p:spPr>
          <a:xfrm>
            <a:off x="10211072" y="268325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7DA1AB-2544-B44A-9E2F-4247B335BD24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232758" y="1555994"/>
            <a:ext cx="977943" cy="106695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40F575-BE6B-E149-B681-29D51AAB97D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57113" y="2943173"/>
            <a:ext cx="953588" cy="117273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E318D5-B3B0-A74B-A8F1-E1E28AC5186A}"/>
              </a:ext>
            </a:extLst>
          </p:cNvPr>
          <p:cNvSpPr txBox="1"/>
          <p:nvPr/>
        </p:nvSpPr>
        <p:spPr>
          <a:xfrm>
            <a:off x="10644230" y="284047"/>
            <a:ext cx="12907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9AA9A-5DAA-4142-937B-603E84B43668}"/>
              </a:ext>
            </a:extLst>
          </p:cNvPr>
          <p:cNvSpPr txBox="1"/>
          <p:nvPr/>
        </p:nvSpPr>
        <p:spPr>
          <a:xfrm>
            <a:off x="10644230" y="2147917"/>
            <a:ext cx="12907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+5</a:t>
            </a:r>
          </a:p>
          <a:p>
            <a:endParaRPr lang="en-US" sz="800" dirty="0"/>
          </a:p>
          <a:p>
            <a:r>
              <a:rPr lang="en-US" sz="1600" dirty="0"/>
              <a:t>+4</a:t>
            </a:r>
          </a:p>
          <a:p>
            <a:endParaRPr lang="en-US" sz="900" dirty="0"/>
          </a:p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E78F9-5426-AA4C-892A-540929D67F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D9FDF7-CF92-864E-853D-7451E81A27ED}"/>
              </a:ext>
            </a:extLst>
          </p:cNvPr>
          <p:cNvSpPr/>
          <p:nvPr/>
        </p:nvSpPr>
        <p:spPr bwMode="auto">
          <a:xfrm>
            <a:off x="4732150" y="552914"/>
            <a:ext cx="3472036" cy="2070033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*)  {NULL}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AA799-E620-B047-B171-22C40376763B}"/>
              </a:ext>
            </a:extLst>
          </p:cNvPr>
          <p:cNvSpPr txBox="1"/>
          <p:nvPr/>
        </p:nvSpPr>
        <p:spPr>
          <a:xfrm>
            <a:off x="7896803" y="3517807"/>
            <a:ext cx="6354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ptc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D52A2E-1FED-5E40-AD63-1543CB9BBC95}"/>
              </a:ext>
            </a:extLst>
          </p:cNvPr>
          <p:cNvCxnSpPr>
            <a:cxnSpLocks/>
          </p:cNvCxnSpPr>
          <p:nvPr/>
        </p:nvCxnSpPr>
        <p:spPr>
          <a:xfrm flipV="1">
            <a:off x="8523560" y="3117129"/>
            <a:ext cx="459919" cy="56390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Example of a hard-to-understand pointer statement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D28738-068D-B54D-9EA8-2F51F1A8712D}"/>
              </a:ext>
            </a:extLst>
          </p:cNvPr>
          <p:cNvSpPr/>
          <p:nvPr/>
        </p:nvSpPr>
        <p:spPr bwMode="auto">
          <a:xfrm>
            <a:off x="372857" y="1115145"/>
            <a:ext cx="5210240" cy="98141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array[] = {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5, 7, 9, 11, 13};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8EEF88-4552-184C-BC83-73D74ACA987D}"/>
              </a:ext>
            </a:extLst>
          </p:cNvPr>
          <p:cNvSpPr/>
          <p:nvPr/>
        </p:nvSpPr>
        <p:spPr bwMode="auto">
          <a:xfrm>
            <a:off x="750350" y="2940960"/>
            <a:ext cx="4455253" cy="48233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yuck!!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49FCF0-65BF-F74C-B6FD-507227BC6F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29AE7-9CB0-C91D-7F1A-24A8280FEB1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8861277"/>
              </p:ext>
            </p:extLst>
          </p:nvPr>
        </p:nvGraphicFramePr>
        <p:xfrm>
          <a:off x="5680756" y="994089"/>
          <a:ext cx="6247022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237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3831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186335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2A4C51F-2828-ABE9-013C-2136D99483DF}"/>
              </a:ext>
            </a:extLst>
          </p:cNvPr>
          <p:cNvSpPr txBox="1"/>
          <p:nvPr/>
        </p:nvSpPr>
        <p:spPr>
          <a:xfrm>
            <a:off x="1377471" y="4530840"/>
            <a:ext cx="765626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Same as the one line above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3;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 2 + 1;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 = now points at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/>
      <p:bldP spid="17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Using Pointers to Traverse an array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57D99-BD8F-5ABA-A831-1EE222B6C585}"/>
              </a:ext>
            </a:extLst>
          </p:cNvPr>
          <p:cNvSpPr txBox="1"/>
          <p:nvPr/>
        </p:nvSpPr>
        <p:spPr>
          <a:xfrm>
            <a:off x="542573" y="1273679"/>
            <a:ext cx="5376793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indent="-103188"/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x[] = "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Word:One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Two Three;</a:t>
            </a:r>
          </a:p>
          <a:p>
            <a:pPr indent="-103188"/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j = 0;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(j &lt;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(*(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== ':')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break;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indent="-103188"/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Two Three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329181-9B68-07EF-4696-DE65D303B355}"/>
              </a:ext>
            </a:extLst>
          </p:cNvPr>
          <p:cNvGrpSpPr/>
          <p:nvPr/>
        </p:nvGrpSpPr>
        <p:grpSpPr>
          <a:xfrm>
            <a:off x="6324130" y="1273679"/>
            <a:ext cx="5250155" cy="4495308"/>
            <a:chOff x="6324130" y="1273679"/>
            <a:chExt cx="5250155" cy="449530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A4130C-01E2-11CC-D80A-39A0838E762B}"/>
                </a:ext>
              </a:extLst>
            </p:cNvPr>
            <p:cNvSpPr txBox="1"/>
            <p:nvPr/>
          </p:nvSpPr>
          <p:spPr>
            <a:xfrm>
              <a:off x="6324130" y="1273679"/>
              <a:ext cx="5250155" cy="36625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x[] = "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Word:One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Two Three;</a:t>
              </a:r>
            </a:p>
            <a:p>
              <a:pPr indent="-103188"/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(int)(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/ 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(*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));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*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endPara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*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pPr indent="-103188"/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x; </a:t>
              </a:r>
              <a:r>
                <a:rPr lang="en-US" sz="1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//or &amp;x[0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pPr indent="-103188"/>
              <a:endPara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if (*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 == ':')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break;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pPr indent="-103188"/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("%s\n", 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); </a:t>
              </a:r>
              <a:r>
                <a:rPr lang="en-US" sz="1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One Two Three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15DFA4-A449-D8FD-CF7F-DC2378BBFCA3}"/>
                </a:ext>
              </a:extLst>
            </p:cNvPr>
            <p:cNvSpPr txBox="1"/>
            <p:nvPr/>
          </p:nvSpPr>
          <p:spPr>
            <a:xfrm>
              <a:off x="7093571" y="5399655"/>
              <a:ext cx="3711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common way to use pointers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79817D6-AC45-8989-69F0-974A473FE4DD}"/>
              </a:ext>
            </a:extLst>
          </p:cNvPr>
          <p:cNvSpPr txBox="1"/>
          <p:nvPr/>
        </p:nvSpPr>
        <p:spPr>
          <a:xfrm>
            <a:off x="1162050" y="4943296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Brute force translation to pointers</a:t>
            </a:r>
          </a:p>
        </p:txBody>
      </p:sp>
    </p:spTree>
    <p:extLst>
      <p:ext uri="{BB962C8B-B14F-4D97-AF65-F5344CB8AC3E}">
        <p14:creationId xmlns:p14="http://schemas.microsoft.com/office/powerpoint/2010/main" val="1101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43765"/>
          </a:xfrm>
        </p:spPr>
        <p:txBody>
          <a:bodyPr/>
          <a:lstStyle/>
          <a:p>
            <a:r>
              <a:rPr lang="en-US" dirty="0"/>
              <a:t>Passing Parameters – Call by Value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9666" y="4398650"/>
            <a:ext cx="10932668" cy="2357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when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sz="2400" dirty="0"/>
              <a:t>is called</a:t>
            </a:r>
            <a:r>
              <a:rPr lang="en-US" sz="2400" dirty="0">
                <a:solidFill>
                  <a:schemeClr val="accent5"/>
                </a:solidFill>
              </a:rPr>
              <a:t>, a copy of x </a:t>
            </a:r>
            <a:r>
              <a:rPr lang="en-US" sz="2400" dirty="0">
                <a:solidFill>
                  <a:schemeClr val="tx2"/>
                </a:solidFill>
              </a:rPr>
              <a:t>is made to </a:t>
            </a:r>
            <a:r>
              <a:rPr lang="en-US" sz="2400" dirty="0">
                <a:solidFill>
                  <a:schemeClr val="accent5"/>
                </a:solidFill>
              </a:rPr>
              <a:t>another memory location</a:t>
            </a:r>
          </a:p>
          <a:p>
            <a:pPr lvl="1"/>
            <a:r>
              <a:rPr lang="en-US" sz="2200" dirty="0"/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cannot change the variable x since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does not have the address of x, it is local to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2200" dirty="0"/>
              <a:t>so, 5 is printed</a:t>
            </a:r>
          </a:p>
          <a:p>
            <a:r>
              <a:rPr lang="en-US" sz="2400" dirty="0"/>
              <a:t>The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function is </a:t>
            </a:r>
            <a:r>
              <a:rPr lang="en-US" sz="2400" dirty="0">
                <a:solidFill>
                  <a:schemeClr val="accent5"/>
                </a:solidFill>
              </a:rPr>
              <a:t>free to change it's copy of the argument </a:t>
            </a:r>
            <a:r>
              <a:rPr lang="en-US" sz="2400" dirty="0">
                <a:solidFill>
                  <a:schemeClr val="tx2"/>
                </a:solidFill>
              </a:rPr>
              <a:t>(just like any local variable) </a:t>
            </a:r>
            <a:r>
              <a:rPr lang="en-US" sz="2400" dirty="0">
                <a:solidFill>
                  <a:schemeClr val="accent5"/>
                </a:solidFill>
              </a:rPr>
              <a:t>remember it does </a:t>
            </a:r>
            <a:r>
              <a:rPr lang="en-US" sz="2400" u="sng" dirty="0">
                <a:solidFill>
                  <a:schemeClr val="accent5"/>
                </a:solidFill>
              </a:rPr>
              <a:t>NOT</a:t>
            </a:r>
            <a:r>
              <a:rPr lang="en-US" sz="2400" dirty="0">
                <a:solidFill>
                  <a:schemeClr val="accent5"/>
                </a:solidFill>
              </a:rPr>
              <a:t> change the parameter in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192160" y="678819"/>
            <a:ext cx="664457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		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makes a copy of x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 or 6 ?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local to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6E844-CCE2-424F-A2EC-92BC650E20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342B82-7EE5-F04E-9E13-7AA7CB296FC9}"/>
              </a:ext>
            </a:extLst>
          </p:cNvPr>
          <p:cNvGrpSpPr/>
          <p:nvPr/>
        </p:nvGrpSpPr>
        <p:grpSpPr>
          <a:xfrm>
            <a:off x="7135794" y="2178648"/>
            <a:ext cx="4665264" cy="1820130"/>
            <a:chOff x="7334576" y="1631995"/>
            <a:chExt cx="4665264" cy="182013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9C66CC-A35B-2E41-9886-EFE3E5447327}"/>
                </a:ext>
              </a:extLst>
            </p:cNvPr>
            <p:cNvSpPr txBox="1"/>
            <p:nvPr/>
          </p:nvSpPr>
          <p:spPr>
            <a:xfrm>
              <a:off x="9849371" y="2214394"/>
              <a:ext cx="1924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copy of contents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76332B-DAB2-A441-96BC-BDB86C96BC7A}"/>
                </a:ext>
              </a:extLst>
            </p:cNvPr>
            <p:cNvSpPr txBox="1"/>
            <p:nvPr/>
          </p:nvSpPr>
          <p:spPr>
            <a:xfrm>
              <a:off x="10472064" y="1656050"/>
              <a:ext cx="152777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main()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3F00B-E57A-AF47-BA75-3CE783B9B539}"/>
                </a:ext>
              </a:extLst>
            </p:cNvPr>
            <p:cNvSpPr txBox="1"/>
            <p:nvPr/>
          </p:nvSpPr>
          <p:spPr>
            <a:xfrm>
              <a:off x="10412367" y="3054414"/>
              <a:ext cx="136197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</a:t>
              </a:r>
              <a:r>
                <a:rPr lang="en-US" dirty="0" err="1">
                  <a:solidFill>
                    <a:srgbClr val="0070C0"/>
                  </a:solidFill>
                </a:rPr>
                <a:t>inc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4E5C85-B405-E045-8B27-10657851100F}"/>
                </a:ext>
              </a:extLst>
            </p:cNvPr>
            <p:cNvGrpSpPr/>
            <p:nvPr/>
          </p:nvGrpSpPr>
          <p:grpSpPr>
            <a:xfrm>
              <a:off x="7334576" y="1678917"/>
              <a:ext cx="1647148" cy="1773208"/>
              <a:chOff x="5381443" y="2052050"/>
              <a:chExt cx="1647148" cy="1773208"/>
            </a:xfrm>
          </p:grpSpPr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5EF6A094-937A-234F-96FF-AB8ACCE295D9}"/>
                  </a:ext>
                </a:extLst>
              </p:cNvPr>
              <p:cNvSpPr/>
              <p:nvPr/>
            </p:nvSpPr>
            <p:spPr>
              <a:xfrm>
                <a:off x="6645954" y="2052050"/>
                <a:ext cx="382637" cy="1773208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199D33-6949-A548-AB6C-FFB85AA6C8CE}"/>
                  </a:ext>
                </a:extLst>
              </p:cNvPr>
              <p:cNvSpPr txBox="1"/>
              <p:nvPr/>
            </p:nvSpPr>
            <p:spPr>
              <a:xfrm>
                <a:off x="5381443" y="2481106"/>
                <a:ext cx="1264045" cy="10156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different memory locations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36D0AF-D41A-BA40-9109-19F02805B016}"/>
                </a:ext>
              </a:extLst>
            </p:cNvPr>
            <p:cNvSpPr txBox="1"/>
            <p:nvPr/>
          </p:nvSpPr>
          <p:spPr>
            <a:xfrm>
              <a:off x="9230644" y="165605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0242E-4D9F-1744-931A-3B5806FB0D85}"/>
                </a:ext>
              </a:extLst>
            </p:cNvPr>
            <p:cNvSpPr txBox="1"/>
            <p:nvPr/>
          </p:nvSpPr>
          <p:spPr>
            <a:xfrm>
              <a:off x="8880122" y="1631995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BE418-A039-1F47-A1D0-F0FF6EE7DFC6}"/>
                </a:ext>
              </a:extLst>
            </p:cNvPr>
            <p:cNvSpPr txBox="1"/>
            <p:nvPr/>
          </p:nvSpPr>
          <p:spPr>
            <a:xfrm>
              <a:off x="9230644" y="302242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52A9A0-4A66-FF41-86E1-C0041CFAA045}"/>
                </a:ext>
              </a:extLst>
            </p:cNvPr>
            <p:cNvSpPr txBox="1"/>
            <p:nvPr/>
          </p:nvSpPr>
          <p:spPr>
            <a:xfrm>
              <a:off x="8880122" y="2998371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2C895B"/>
                  </a:solidFill>
                </a:rPr>
                <a:t>i</a:t>
              </a:r>
              <a:endParaRPr lang="en-US" sz="2200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00EF02-3F8E-7140-8D63-D32DD96A198F}"/>
                </a:ext>
              </a:extLst>
            </p:cNvPr>
            <p:cNvCxnSpPr>
              <a:stCxn id="32" idx="2"/>
              <a:endCxn id="35" idx="0"/>
            </p:cNvCxnSpPr>
            <p:nvPr/>
          </p:nvCxnSpPr>
          <p:spPr>
            <a:xfrm>
              <a:off x="9728484" y="2042130"/>
              <a:ext cx="0" cy="980296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891CCF-03B4-E14A-A019-81C7BCF68126}"/>
              </a:ext>
            </a:extLst>
          </p:cNvPr>
          <p:cNvGrpSpPr/>
          <p:nvPr/>
        </p:nvGrpSpPr>
        <p:grpSpPr>
          <a:xfrm>
            <a:off x="1948070" y="695971"/>
            <a:ext cx="9852988" cy="1178243"/>
            <a:chOff x="1948070" y="695971"/>
            <a:chExt cx="9852988" cy="11782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95352-140E-374B-94C1-D10CF15BA914}"/>
                </a:ext>
              </a:extLst>
            </p:cNvPr>
            <p:cNvSpPr txBox="1"/>
            <p:nvPr/>
          </p:nvSpPr>
          <p:spPr>
            <a:xfrm>
              <a:off x="7599256" y="695971"/>
              <a:ext cx="42018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if this was an expression like </a:t>
              </a:r>
              <a:r>
                <a:rPr lang="en-US" dirty="0" err="1">
                  <a:solidFill>
                    <a:schemeClr val="tx2"/>
                  </a:solidFill>
                </a:rPr>
                <a:t>inc</a:t>
              </a:r>
              <a:r>
                <a:rPr lang="en-US" dirty="0">
                  <a:solidFill>
                    <a:schemeClr val="tx2"/>
                  </a:solidFill>
                </a:rPr>
                <a:t>(x+1) it evaluates and stores the result in the memory allocated for the copy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D80090-511D-FD4C-A98B-658E5659709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948070" y="1157636"/>
              <a:ext cx="5651186" cy="7165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27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57" y="406648"/>
            <a:ext cx="10515600" cy="508125"/>
          </a:xfrm>
        </p:spPr>
        <p:txBody>
          <a:bodyPr/>
          <a:lstStyle/>
          <a:p>
            <a:r>
              <a:rPr lang="en-US" dirty="0"/>
              <a:t>Output Parameters</a:t>
            </a:r>
            <a:br>
              <a:rPr lang="en-US" dirty="0"/>
            </a:br>
            <a:r>
              <a:rPr lang="en-US" dirty="0"/>
              <a:t>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625" y="914773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“pass a pointer to x</a:t>
            </a:r>
            <a:endParaRPr lang="en-US" sz="2000" dirty="0"/>
          </a:p>
          <a:p>
            <a:r>
              <a:rPr lang="en-US" sz="2000" dirty="0"/>
              <a:t>C is still using “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” 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6996869" y="69864"/>
            <a:ext cx="5120506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*, char *, char **);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str[] = "string";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(&amp;x, str, &amp;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%s\n", x,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*p, char *cp, char **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*p += 1; </a:t>
            </a:r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cp + 1;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063544" y="1980645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5400000">
            <a:off x="9743323" y="3336541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F6B18-58A6-ABA9-A57B-3B412CCBEDF6}"/>
              </a:ext>
            </a:extLst>
          </p:cNvPr>
          <p:cNvSpPr txBox="1"/>
          <p:nvPr/>
        </p:nvSpPr>
        <p:spPr>
          <a:xfrm>
            <a:off x="8420559" y="5638835"/>
            <a:ext cx="126188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prints: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string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6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tring</a:t>
            </a:r>
            <a:endParaRPr lang="en-US" sz="2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97998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2728392"/>
              </p:ext>
            </p:extLst>
          </p:nvPr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'e'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71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50632</TotalTime>
  <Words>7706</Words>
  <Application>Microsoft Macintosh PowerPoint</Application>
  <PresentationFormat>Widescreen</PresentationFormat>
  <Paragraphs>1497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Arial Regular</vt:lpstr>
      <vt:lpstr>Calibri</vt:lpstr>
      <vt:lpstr>Consolas</vt:lpstr>
      <vt:lpstr>Courier</vt:lpstr>
      <vt:lpstr>Courier New</vt:lpstr>
      <vt:lpstr>Helvetica</vt:lpstr>
      <vt:lpstr>Menlo</vt:lpstr>
      <vt:lpstr>Symbol</vt:lpstr>
      <vt:lpstr>Wingdings</vt:lpstr>
      <vt:lpstr>Theme1</vt:lpstr>
      <vt:lpstr>PowerPoint Presentation</vt:lpstr>
      <vt:lpstr>C Precedence and Pointers</vt:lpstr>
      <vt:lpstr>Pointer Practice</vt:lpstr>
      <vt:lpstr>Pointer Practice</vt:lpstr>
      <vt:lpstr>Example of a hard-to-understand pointer statement</vt:lpstr>
      <vt:lpstr>Using Pointers to Traverse an array</vt:lpstr>
      <vt:lpstr>Passing Parameters – Call by Value Example</vt:lpstr>
      <vt:lpstr>Output Parameters (Mimics call by reference)</vt:lpstr>
      <vt:lpstr>Passing Arrays (Strings)</vt:lpstr>
      <vt:lpstr>Passing Arrays (Strings)</vt:lpstr>
      <vt:lpstr>Passing Arrays (Strings)</vt:lpstr>
      <vt:lpstr>Arrays As Parameters, Approach 1: Pass the size</vt:lpstr>
      <vt:lpstr>Arrays As Parameters, Approach 2: Use a sentinel element</vt:lpstr>
      <vt:lpstr>Copying Strings: Use the Sentinel; libc: strcpy(), strncpy()</vt:lpstr>
      <vt:lpstr>2D Arrays</vt:lpstr>
      <vt:lpstr>Array of Pointers: main() : argc, argv</vt:lpstr>
      <vt:lpstr>main() Command line arguments: argc, argv</vt:lpstr>
      <vt:lpstr>PA4: Creating a 2D Array of Mutable String Pointers </vt:lpstr>
      <vt:lpstr>strtol() and strtoul() examples of passing a pointer to a pointer</vt:lpstr>
      <vt:lpstr>strtol() and strtoul() examples of passing a pointer to a pointer</vt:lpstr>
      <vt:lpstr>String Literals (Read-Only) in Expressions</vt:lpstr>
      <vt:lpstr>String Literals, Mutable and Immutable arrays</vt:lpstr>
      <vt:lpstr>Be Careful with C Strings and Arrays of Chars</vt:lpstr>
      <vt:lpstr>Returning a Pointer To a Local Variable (Dangling Pointer) </vt:lpstr>
      <vt:lpstr>string buffer overflow: common security flaw</vt:lpstr>
      <vt:lpstr>strcpy() buffer overflow: over-write of an adjacent variable</vt:lpstr>
      <vt:lpstr>Pointer to Pointers (Double, Triple and … Indirection</vt:lpstr>
      <vt:lpstr>Pointers to Pointers to Pointers…. Rside Practice</vt:lpstr>
      <vt:lpstr>Pointers to Pointers to Pointers…. Rside Practice</vt:lpstr>
      <vt:lpstr>Pointers to Pointers to Pointers…. Lside Practice</vt:lpstr>
      <vt:lpstr>Process Memory Under Linux</vt:lpstr>
      <vt:lpstr>The Heap Memory Segment</vt:lpstr>
      <vt:lpstr>Heap Dynamic Memory Allocation Library Functions</vt:lpstr>
      <vt:lpstr>Use of Malloc</vt:lpstr>
      <vt:lpstr>Using and Freeing Heap Memory </vt:lpstr>
      <vt:lpstr>Mis-Use of Free()</vt:lpstr>
      <vt:lpstr>Heap Memory "Leaks"</vt:lpstr>
      <vt:lpstr>Dangling Pointers</vt:lpstr>
      <vt:lpstr>strdup(): Allocate Space and Copy a String</vt:lpstr>
      <vt:lpstr>Calloc()</vt:lpstr>
      <vt:lpstr>Realloc</vt:lpstr>
      <vt:lpstr>Heap Allocation Routine Summary</vt:lpstr>
      <vt:lpstr>PA5: getopt() usage- parsing command line Arguments</vt:lpstr>
      <vt:lpstr>getopt() sample</vt:lpstr>
      <vt:lpstr>Struct Variable Definitions</vt:lpstr>
      <vt:lpstr>Accessing members of a struct</vt:lpstr>
      <vt:lpstr>More to come….</vt:lpstr>
      <vt:lpstr>Extra Slides</vt:lpstr>
      <vt:lpstr>Pointer Array to Mutable Strings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2463</cp:revision>
  <cp:lastPrinted>2022-10-18T17:33:53Z</cp:lastPrinted>
  <dcterms:created xsi:type="dcterms:W3CDTF">2018-10-05T16:35:28Z</dcterms:created>
  <dcterms:modified xsi:type="dcterms:W3CDTF">2022-10-19T04:04:20Z</dcterms:modified>
  <cp:category/>
</cp:coreProperties>
</file>